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88" r:id="rId2"/>
    <p:sldId id="289" r:id="rId3"/>
    <p:sldId id="290" r:id="rId4"/>
    <p:sldId id="292" r:id="rId5"/>
    <p:sldId id="291" r:id="rId6"/>
    <p:sldId id="293" r:id="rId7"/>
    <p:sldId id="256" r:id="rId8"/>
    <p:sldId id="257" r:id="rId9"/>
    <p:sldId id="266" r:id="rId10"/>
    <p:sldId id="261" r:id="rId11"/>
    <p:sldId id="262" r:id="rId12"/>
    <p:sldId id="265" r:id="rId13"/>
    <p:sldId id="263" r:id="rId14"/>
    <p:sldId id="267" r:id="rId15"/>
    <p:sldId id="268" r:id="rId16"/>
    <p:sldId id="259" r:id="rId17"/>
    <p:sldId id="258" r:id="rId18"/>
    <p:sldId id="269" r:id="rId19"/>
    <p:sldId id="270" r:id="rId20"/>
    <p:sldId id="271" r:id="rId21"/>
    <p:sldId id="264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2" r:id="rId31"/>
    <p:sldId id="283" r:id="rId32"/>
    <p:sldId id="284" r:id="rId33"/>
    <p:sldId id="285" r:id="rId34"/>
    <p:sldId id="260" r:id="rId35"/>
    <p:sldId id="286" r:id="rId36"/>
    <p:sldId id="287" r:id="rId37"/>
    <p:sldId id="280" r:id="rId38"/>
    <p:sldId id="28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DAB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g>
</file>

<file path=ppt/media/image13.jpg>
</file>

<file path=ppt/media/image14.jpeg>
</file>

<file path=ppt/media/image15.jpeg>
</file>

<file path=ppt/media/image16.png>
</file>

<file path=ppt/media/image17.jpg>
</file>

<file path=ppt/media/image18.jpg>
</file>

<file path=ppt/media/image19.jpe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3F3F40-AC65-4B05-81DA-4D622C2B5D2D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4BC722-0370-4263-AD82-848FA6BAA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175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5F3B98-2E89-4CD3-98AE-BE6239C9F399}" type="slidenum">
              <a:rPr lang="tr-TR" smtClean="0"/>
              <a:t>35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75323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5C1C941-4946-41D4-B512-EBFF5D17A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FD86345-54D7-492B-9E2B-A975520791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DC0552F-8922-49DE-9793-B950A3DF9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B426244-ABDA-4811-8B76-D5F8CDAA9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256A5C4-878C-4935-AC22-85D813DDE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2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7FC40FC-B6FB-492B-9943-DAF7DD39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0B61F6C0-75D2-47B9-A436-8834C1B32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9E535F7-92DB-4115-9D60-0243940EF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166096E-1225-4159-BB7A-ECEB84B5C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5CD4412-306E-447E-BDBB-A9C37FA3E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26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FE6FD350-3E57-422C-A0FE-C7C1220D16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74B499E3-C9F7-4115-8A81-A5F3C3B9F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50C25BB-603A-4033-B9F6-D8A70C107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DFEDEF1-5F9F-43C4-B720-1D0AA7469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018ADE3-36EF-430B-BD35-746954C5E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853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3B47FDD-F47C-4192-80EC-CBED23432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3A01785-AC25-44CC-9A47-828AA6DC3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7008B8F-4EED-4844-A598-99AD22E54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697115E-0749-4CD8-B428-152EEF722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4EADCE4-D3A5-4BB5-8495-1EE0E303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44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25E8108-6EBC-4441-A41F-A1BA00CD0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CAA01F4-AE25-4D27-BE4E-91F415071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5CA7483-4223-4859-8EFA-78CCD6BED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A1C5AEC-9C2A-43BA-9D62-1B9C9539B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343FE3C-FB1F-490B-893B-3392BC85B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06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E7731A5-1973-4966-AE49-41AF7211A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10F1E16-D157-46A2-871E-9926A63EA6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85FAF321-7C39-40E0-83D6-3FC4680EF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615FBD9-27B0-4B83-A34D-9DD5FEA00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5CBAD59-8BA7-4A5C-BAD3-210EF617D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8C981C7-DABC-44C2-BA2B-AC3CC3FC1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1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8F2ED44-2B53-4B77-A7CE-6402C9909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11EC14EC-C9BB-4E90-9747-F6F53F5F0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BF425B07-6C5D-40C2-91BF-6C51A8DB6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84CB5D09-7785-44C2-89F3-7360F6F71A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65DE6A3-32F3-41BF-9C95-3A7CE42E41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6666A4BC-C729-4560-8017-740E8CCE0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52B7D04A-BB69-4307-9679-ED4133BFF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C05349D0-2963-4050-88FF-71098A4B8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4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356F60F-2D3A-405E-A2D4-1BE607E58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CEC69E98-C678-4BCA-828A-F6C32D7EF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DDC5B23A-5957-4752-8D37-8D1B63B75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7675DE20-67FE-47C6-B984-90E1357D2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2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0C049968-84DE-4E02-A94A-DC5CF6C7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DAB95E5-7DA8-4DB4-864B-4ABDDDE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0E587659-3E29-4D3D-824E-4E5B952FD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24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A4209F2-DDAB-481F-96D3-C94F4EC55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35B3FF0-8AC7-4E86-AC06-0E0EDA398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C067B07E-37D7-4DE3-B743-2973BACC1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A5A0453E-BE83-465A-88D4-ED151CCCD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68EEE07-4DE4-4B53-9E1C-C320225F6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003142F-2D95-4A68-82FB-9C5465718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83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DD69DA3-C79B-4B49-9341-477314E2D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F088087E-C128-416F-9C1E-CF072325C1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A3FA07C-D18B-462A-9545-EA77744FB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2439BBB8-079C-4146-A939-C31B8D9DC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4A5B72B9-302C-498C-B3F6-FAE9712A0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5E68F0C-A296-49DF-90FD-22B2127C2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170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587A3210-F726-4B5E-92EC-74CE8D414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56E9010-FC66-4726-B5E3-D57BF1F92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932A9D1-347C-4FE4-A141-D5CE49AF3E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D3E4E-E3AD-449E-A24B-061C085491D7}" type="datetimeFigureOut">
              <a:rPr lang="en-US" smtClean="0"/>
              <a:t>1/3/2019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0C7D98F-C344-403D-B23C-2F46079C0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7D12982-CC6F-4EE9-8A5F-E1C071ABC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1B2B7-8E11-43A2-9276-F163EB141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46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927" y="1524001"/>
            <a:ext cx="8229600" cy="452596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sz="1200" dirty="0"/>
              <a:t>[</a:t>
            </a:r>
            <a:r>
              <a:rPr lang="en-US" sz="1200" dirty="0" err="1"/>
              <a:t>Twentytwowords</a:t>
            </a:r>
            <a:r>
              <a:rPr lang="en-US" sz="1200" dirty="0"/>
              <a:t>, Anthony, 2018]</a:t>
            </a:r>
          </a:p>
        </p:txBody>
      </p:sp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644237"/>
            <a:ext cx="7229656" cy="5076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1233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709D77A-DA0C-4B2F-BAAB-ADE27CEDE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Solutions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964DCDE-1D60-4E3E-80CC-C6C35224E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Range</a:t>
            </a:r>
            <a:r>
              <a:rPr lang="tr-TR" dirty="0"/>
              <a:t>: </a:t>
            </a:r>
          </a:p>
          <a:p>
            <a:pPr lvl="1"/>
            <a:r>
              <a:rPr lang="tr-TR" dirty="0" err="1"/>
              <a:t>Omni-directional</a:t>
            </a:r>
            <a:r>
              <a:rPr lang="tr-TR" dirty="0"/>
              <a:t> </a:t>
            </a:r>
            <a:r>
              <a:rPr lang="tr-TR" dirty="0" err="1"/>
              <a:t>antenna</a:t>
            </a:r>
            <a:endParaRPr lang="tr-TR" dirty="0"/>
          </a:p>
          <a:p>
            <a:pPr lvl="1"/>
            <a:r>
              <a:rPr lang="tr-TR" dirty="0" err="1"/>
              <a:t>Diversity</a:t>
            </a:r>
            <a:r>
              <a:rPr lang="tr-TR" dirty="0"/>
              <a:t> </a:t>
            </a:r>
            <a:r>
              <a:rPr lang="tr-TR" dirty="0" err="1"/>
              <a:t>receiver</a:t>
            </a:r>
            <a:endParaRPr lang="tr-TR" dirty="0"/>
          </a:p>
          <a:p>
            <a:r>
              <a:rPr lang="tr-TR" dirty="0" err="1"/>
              <a:t>Interference</a:t>
            </a:r>
            <a:r>
              <a:rPr lang="tr-TR" dirty="0"/>
              <a:t>:</a:t>
            </a:r>
          </a:p>
          <a:p>
            <a:pPr lvl="1"/>
            <a:r>
              <a:rPr lang="tr-TR" dirty="0" err="1"/>
              <a:t>Circular</a:t>
            </a:r>
            <a:r>
              <a:rPr lang="tr-TR" dirty="0"/>
              <a:t> </a:t>
            </a:r>
            <a:r>
              <a:rPr lang="tr-TR" dirty="0" err="1"/>
              <a:t>Polarized</a:t>
            </a:r>
            <a:r>
              <a:rPr lang="tr-TR" dirty="0"/>
              <a:t> </a:t>
            </a:r>
            <a:r>
              <a:rPr lang="tr-TR" dirty="0" err="1"/>
              <a:t>Waves</a:t>
            </a:r>
            <a:endParaRPr lang="tr-TR" dirty="0"/>
          </a:p>
          <a:p>
            <a:pPr lvl="1"/>
            <a:r>
              <a:rPr lang="tr-TR" dirty="0" err="1"/>
              <a:t>Low</a:t>
            </a:r>
            <a:r>
              <a:rPr lang="tr-TR" dirty="0"/>
              <a:t> </a:t>
            </a:r>
            <a:r>
              <a:rPr lang="tr-TR" dirty="0" err="1"/>
              <a:t>signal</a:t>
            </a:r>
            <a:r>
              <a:rPr lang="tr-TR" dirty="0"/>
              <a:t> </a:t>
            </a:r>
            <a:r>
              <a:rPr lang="tr-TR" dirty="0" err="1"/>
              <a:t>power</a:t>
            </a:r>
            <a:endParaRPr lang="tr-TR" dirty="0"/>
          </a:p>
          <a:p>
            <a:pPr lvl="1"/>
            <a:r>
              <a:rPr lang="tr-TR" dirty="0" err="1"/>
              <a:t>Multiple</a:t>
            </a:r>
            <a:r>
              <a:rPr lang="tr-TR" dirty="0"/>
              <a:t> </a:t>
            </a:r>
            <a:r>
              <a:rPr lang="tr-TR" dirty="0" err="1"/>
              <a:t>channels</a:t>
            </a:r>
            <a:r>
              <a:rPr lang="tr-TR" dirty="0"/>
              <a:t> in </a:t>
            </a:r>
            <a:r>
              <a:rPr lang="tr-TR" dirty="0" err="1"/>
              <a:t>different</a:t>
            </a:r>
            <a:r>
              <a:rPr lang="tr-TR" dirty="0"/>
              <a:t> </a:t>
            </a:r>
            <a:r>
              <a:rPr lang="tr-TR" dirty="0" err="1"/>
              <a:t>band</a:t>
            </a:r>
            <a:endParaRPr lang="tr-TR" dirty="0"/>
          </a:p>
          <a:p>
            <a:r>
              <a:rPr lang="tr-TR" dirty="0" err="1"/>
              <a:t>Latency</a:t>
            </a:r>
            <a:r>
              <a:rPr lang="tr-TR" dirty="0"/>
              <a:t>:</a:t>
            </a:r>
          </a:p>
          <a:p>
            <a:pPr lvl="1"/>
            <a:r>
              <a:rPr lang="tr-TR" dirty="0" err="1"/>
              <a:t>Lower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 </a:t>
            </a:r>
            <a:r>
              <a:rPr lang="tr-TR" dirty="0" err="1"/>
              <a:t>quality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decrease</a:t>
            </a:r>
            <a:r>
              <a:rPr lang="tr-TR" dirty="0"/>
              <a:t> </a:t>
            </a:r>
            <a:r>
              <a:rPr lang="tr-TR" dirty="0" err="1"/>
              <a:t>latency</a:t>
            </a:r>
            <a:endParaRPr lang="tr-TR" dirty="0"/>
          </a:p>
          <a:p>
            <a:pPr lvl="1"/>
            <a:r>
              <a:rPr lang="tr-TR" dirty="0"/>
              <a:t>Analog video </a:t>
            </a:r>
            <a:r>
              <a:rPr lang="tr-TR" dirty="0" err="1"/>
              <a:t>output</a:t>
            </a:r>
            <a:endParaRPr lang="tr-TR" dirty="0"/>
          </a:p>
          <a:p>
            <a:endParaRPr lang="tr-TR" dirty="0"/>
          </a:p>
          <a:p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marL="457200" lvl="1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3647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84410CA-B123-44A3-8F29-A92E7CE3D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Test </a:t>
            </a:r>
            <a:r>
              <a:rPr lang="tr-TR" dirty="0" err="1"/>
              <a:t>Results</a:t>
            </a:r>
            <a:r>
              <a:rPr lang="tr-TR" dirty="0"/>
              <a:t> 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C396DE6-EA9F-4185-8E2F-841D399FF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 err="1"/>
              <a:t>Range</a:t>
            </a:r>
            <a:r>
              <a:rPr lang="tr-TR" dirty="0"/>
              <a:t>:</a:t>
            </a:r>
          </a:p>
          <a:p>
            <a:pPr lvl="1"/>
            <a:r>
              <a:rPr lang="tr-TR" dirty="0"/>
              <a:t>200m in </a:t>
            </a:r>
            <a:r>
              <a:rPr lang="tr-TR" dirty="0" err="1"/>
              <a:t>line</a:t>
            </a:r>
            <a:r>
              <a:rPr lang="tr-TR" dirty="0"/>
              <a:t> of </a:t>
            </a:r>
            <a:r>
              <a:rPr lang="tr-TR" dirty="0" err="1"/>
              <a:t>sight</a:t>
            </a:r>
            <a:endParaRPr lang="tr-TR" dirty="0"/>
          </a:p>
          <a:p>
            <a:pPr lvl="1"/>
            <a:r>
              <a:rPr lang="tr-TR" dirty="0"/>
              <a:t>40m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obstacles</a:t>
            </a:r>
            <a:endParaRPr lang="tr-TR" dirty="0"/>
          </a:p>
          <a:p>
            <a:r>
              <a:rPr lang="tr-TR" dirty="0" err="1"/>
              <a:t>Interference</a:t>
            </a:r>
            <a:r>
              <a:rPr lang="tr-TR" dirty="0"/>
              <a:t>:</a:t>
            </a:r>
          </a:p>
          <a:p>
            <a:pPr lvl="1"/>
            <a:r>
              <a:rPr lang="tr-TR" dirty="0"/>
              <a:t>No </a:t>
            </a:r>
            <a:r>
              <a:rPr lang="tr-TR" dirty="0" err="1"/>
              <a:t>multipath</a:t>
            </a:r>
            <a:r>
              <a:rPr lang="tr-TR" dirty="0"/>
              <a:t> </a:t>
            </a:r>
            <a:r>
              <a:rPr lang="tr-TR" dirty="0" err="1"/>
              <a:t>interference</a:t>
            </a:r>
            <a:endParaRPr lang="tr-TR" dirty="0"/>
          </a:p>
          <a:p>
            <a:pPr lvl="1"/>
            <a:r>
              <a:rPr lang="tr-TR" dirty="0"/>
              <a:t>No </a:t>
            </a:r>
            <a:r>
              <a:rPr lang="tr-TR" dirty="0" err="1"/>
              <a:t>interference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another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in </a:t>
            </a:r>
            <a:r>
              <a:rPr lang="tr-TR" dirty="0" err="1"/>
              <a:t>different</a:t>
            </a:r>
            <a:r>
              <a:rPr lang="tr-TR" dirty="0"/>
              <a:t> </a:t>
            </a:r>
            <a:r>
              <a:rPr lang="tr-TR" dirty="0" err="1"/>
              <a:t>channels</a:t>
            </a:r>
            <a:endParaRPr lang="tr-TR" dirty="0"/>
          </a:p>
          <a:p>
            <a:r>
              <a:rPr lang="tr-TR" dirty="0" err="1"/>
              <a:t>Latency</a:t>
            </a:r>
            <a:r>
              <a:rPr lang="tr-TR" dirty="0"/>
              <a:t>:</a:t>
            </a:r>
          </a:p>
          <a:p>
            <a:pPr lvl="1"/>
            <a:r>
              <a:rPr lang="tr-TR" dirty="0" err="1"/>
              <a:t>Less</a:t>
            </a:r>
            <a:r>
              <a:rPr lang="tr-TR" dirty="0"/>
              <a:t> </a:t>
            </a:r>
            <a:r>
              <a:rPr lang="tr-TR" dirty="0" err="1"/>
              <a:t>than</a:t>
            </a:r>
            <a:r>
              <a:rPr lang="tr-TR" dirty="0"/>
              <a:t> 80ms </a:t>
            </a:r>
            <a:r>
              <a:rPr lang="tr-TR" dirty="0" err="1"/>
              <a:t>within</a:t>
            </a:r>
            <a:r>
              <a:rPr lang="tr-TR" dirty="0"/>
              <a:t> a 10m </a:t>
            </a:r>
            <a:r>
              <a:rPr lang="tr-TR" dirty="0" err="1"/>
              <a:t>radius</a:t>
            </a:r>
            <a:endParaRPr lang="tr-TR" dirty="0"/>
          </a:p>
          <a:p>
            <a:pPr lvl="1"/>
            <a:r>
              <a:rPr lang="tr-TR" dirty="0" err="1"/>
              <a:t>Up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200ms at </a:t>
            </a:r>
            <a:r>
              <a:rPr lang="tr-TR" dirty="0" err="1"/>
              <a:t>around</a:t>
            </a:r>
            <a:r>
              <a:rPr lang="tr-TR" dirty="0"/>
              <a:t> 30m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50264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5D64C8A-5498-4CBE-A5AA-0D27E9115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Test </a:t>
            </a:r>
            <a:r>
              <a:rPr lang="tr-TR" dirty="0" err="1"/>
              <a:t>Results</a:t>
            </a:r>
            <a:endParaRPr lang="en-US" dirty="0"/>
          </a:p>
        </p:txBody>
      </p:sp>
      <p:pic>
        <p:nvPicPr>
          <p:cNvPr id="9" name="İçerik Yer Tutucusu 8" descr="kişi, tutma, el, duvar içeren bir resim&#10;&#10;Açıklama otomatik olarak oluşturuldu">
            <a:extLst>
              <a:ext uri="{FF2B5EF4-FFF2-40B4-BE49-F238E27FC236}">
                <a16:creationId xmlns:a16="http://schemas.microsoft.com/office/drawing/2014/main" id="{EDED4DA0-344A-4F45-B4FC-A3C0C2DDC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083" y="1460500"/>
            <a:ext cx="6709833" cy="5032375"/>
          </a:xfrm>
        </p:spPr>
      </p:pic>
    </p:spTree>
    <p:extLst>
      <p:ext uri="{BB962C8B-B14F-4D97-AF65-F5344CB8AC3E}">
        <p14:creationId xmlns:p14="http://schemas.microsoft.com/office/powerpoint/2010/main" val="405939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0856A1B-A53C-4AFF-91D4-E1CFE03B0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Alternative</a:t>
            </a:r>
            <a:r>
              <a:rPr lang="tr-TR" dirty="0"/>
              <a:t> Solutions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111AB85-ADFD-4504-912D-26A6D8803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3G/4G </a:t>
            </a:r>
            <a:r>
              <a:rPr lang="tr-TR" dirty="0" err="1"/>
              <a:t>modules</a:t>
            </a:r>
            <a:endParaRPr lang="tr-TR" dirty="0"/>
          </a:p>
          <a:p>
            <a:pPr lvl="1"/>
            <a:r>
              <a:rPr lang="tr-TR" dirty="0" err="1"/>
              <a:t>Upload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download</a:t>
            </a:r>
            <a:r>
              <a:rPr lang="tr-TR" dirty="0"/>
              <a:t> video </a:t>
            </a:r>
            <a:r>
              <a:rPr lang="tr-TR" dirty="0" err="1"/>
              <a:t>anywhere</a:t>
            </a:r>
            <a:endParaRPr lang="tr-TR" dirty="0"/>
          </a:p>
          <a:p>
            <a:r>
              <a:rPr lang="tr-TR" dirty="0" err="1"/>
              <a:t>Feature</a:t>
            </a:r>
            <a:r>
              <a:rPr lang="tr-TR" dirty="0"/>
              <a:t> </a:t>
            </a:r>
            <a:r>
              <a:rPr lang="tr-TR" dirty="0" err="1"/>
              <a:t>transmission</a:t>
            </a:r>
            <a:endParaRPr lang="tr-TR" dirty="0"/>
          </a:p>
          <a:p>
            <a:pPr lvl="1"/>
            <a:r>
              <a:rPr lang="tr-TR" dirty="0"/>
              <a:t>Image </a:t>
            </a:r>
            <a:r>
              <a:rPr lang="tr-TR" dirty="0" err="1"/>
              <a:t>processing</a:t>
            </a:r>
            <a:r>
              <a:rPr lang="tr-TR" dirty="0"/>
              <a:t> </a:t>
            </a: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43997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Electromechanical</a:t>
            </a:r>
            <a:r>
              <a:rPr lang="tr-TR" dirty="0"/>
              <a:t> &amp; </a:t>
            </a:r>
            <a:r>
              <a:rPr lang="tr-TR" dirty="0" err="1"/>
              <a:t>Power</a:t>
            </a:r>
            <a:r>
              <a:rPr lang="en-US" dirty="0"/>
              <a:t> Subsystem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Huzeyfe Hintoglu</a:t>
            </a:r>
          </a:p>
        </p:txBody>
      </p:sp>
    </p:spTree>
    <p:extLst>
      <p:ext uri="{BB962C8B-B14F-4D97-AF65-F5344CB8AC3E}">
        <p14:creationId xmlns:p14="http://schemas.microsoft.com/office/powerpoint/2010/main" val="1707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Outline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Mechanical</a:t>
            </a:r>
            <a:r>
              <a:rPr lang="tr-TR" dirty="0"/>
              <a:t> Design</a:t>
            </a:r>
          </a:p>
          <a:p>
            <a:r>
              <a:rPr lang="tr-TR" dirty="0" err="1"/>
              <a:t>Actuator</a:t>
            </a:r>
            <a:r>
              <a:rPr lang="tr-TR" dirty="0"/>
              <a:t> </a:t>
            </a:r>
            <a:r>
              <a:rPr lang="tr-TR" dirty="0" err="1"/>
              <a:t>System</a:t>
            </a:r>
            <a:r>
              <a:rPr lang="tr-TR" dirty="0"/>
              <a:t> Design</a:t>
            </a:r>
          </a:p>
        </p:txBody>
      </p:sp>
    </p:spTree>
    <p:extLst>
      <p:ext uri="{BB962C8B-B14F-4D97-AF65-F5344CB8AC3E}">
        <p14:creationId xmlns:p14="http://schemas.microsoft.com/office/powerpoint/2010/main" val="293554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Mechanical</a:t>
            </a:r>
            <a:r>
              <a:rPr lang="tr-TR" dirty="0"/>
              <a:t> Design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Objectives&amp;Requirements</a:t>
            </a:r>
            <a:endParaRPr lang="tr-TR" dirty="0"/>
          </a:p>
          <a:p>
            <a:pPr lvl="1"/>
            <a:r>
              <a:rPr lang="tr-TR" dirty="0" err="1"/>
              <a:t>Light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Compact Design</a:t>
            </a:r>
          </a:p>
          <a:p>
            <a:pPr lvl="1"/>
            <a:r>
              <a:rPr lang="tr-TR" dirty="0" err="1"/>
              <a:t>Neatness</a:t>
            </a:r>
            <a:endParaRPr lang="tr-TR" dirty="0"/>
          </a:p>
          <a:p>
            <a:pPr lvl="1"/>
            <a:r>
              <a:rPr lang="tr-TR" dirty="0" err="1"/>
              <a:t>Durability</a:t>
            </a:r>
            <a:r>
              <a:rPr lang="tr-TR" dirty="0"/>
              <a:t> (</a:t>
            </a:r>
            <a:r>
              <a:rPr lang="tr-TR" dirty="0" err="1"/>
              <a:t>Mechanically</a:t>
            </a:r>
            <a:r>
              <a:rPr lang="tr-TR" dirty="0"/>
              <a:t>)</a:t>
            </a:r>
          </a:p>
          <a:p>
            <a:pPr marL="457200" lvl="1" indent="0">
              <a:buNone/>
            </a:pPr>
            <a:endParaRPr lang="tr-TR" dirty="0"/>
          </a:p>
          <a:p>
            <a:endParaRPr lang="tr-TR" dirty="0"/>
          </a:p>
          <a:p>
            <a:pPr lvl="1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75068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Mechanical</a:t>
            </a:r>
            <a:r>
              <a:rPr lang="tr-TR" dirty="0"/>
              <a:t> Design</a:t>
            </a:r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05" y="1825625"/>
            <a:ext cx="5622989" cy="4351338"/>
          </a:xfrm>
        </p:spPr>
      </p:pic>
    </p:spTree>
    <p:extLst>
      <p:ext uri="{BB962C8B-B14F-4D97-AF65-F5344CB8AC3E}">
        <p14:creationId xmlns:p14="http://schemas.microsoft.com/office/powerpoint/2010/main" val="11412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Shooting</a:t>
            </a:r>
            <a:r>
              <a:rPr lang="tr-TR" dirty="0"/>
              <a:t> </a:t>
            </a:r>
            <a:r>
              <a:rPr lang="tr-TR" dirty="0" err="1"/>
              <a:t>Mechanism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0" y="2287443"/>
            <a:ext cx="5642187" cy="2644775"/>
          </a:xfr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2" y="2148898"/>
            <a:ext cx="6625016" cy="3105476"/>
          </a:xfrm>
          <a:prstGeom prst="rect">
            <a:avLst/>
          </a:prstGeom>
        </p:spPr>
      </p:pic>
      <p:pic>
        <p:nvPicPr>
          <p:cNvPr id="6" name="İçerik Yer Tutucusu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353" y="4704087"/>
            <a:ext cx="2016993" cy="2016993"/>
          </a:xfrm>
          <a:prstGeom prst="rect">
            <a:avLst/>
          </a:prstGeom>
        </p:spPr>
      </p:pic>
      <p:sp>
        <p:nvSpPr>
          <p:cNvPr id="3" name="Metin kutusu 2"/>
          <p:cNvSpPr txBox="1"/>
          <p:nvPr/>
        </p:nvSpPr>
        <p:spPr>
          <a:xfrm>
            <a:off x="4821382" y="6534835"/>
            <a:ext cx="3149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</a:t>
            </a:r>
            <a:r>
              <a:rPr lang="tr-TR" sz="1500" dirty="0" err="1"/>
              <a:t>Ebay</a:t>
            </a:r>
            <a:r>
              <a:rPr lang="tr-TR" sz="1500" dirty="0"/>
              <a:t> UK (</a:t>
            </a:r>
            <a:r>
              <a:rPr lang="tr-TR" sz="1500" dirty="0" err="1"/>
              <a:t>n.d</a:t>
            </a:r>
            <a:r>
              <a:rPr lang="tr-TR" sz="1500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4264210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Actuator</a:t>
            </a:r>
            <a:r>
              <a:rPr lang="tr-TR" dirty="0"/>
              <a:t> </a:t>
            </a:r>
            <a:r>
              <a:rPr lang="tr-TR" dirty="0" err="1"/>
              <a:t>System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Objectives&amp;Requirements</a:t>
            </a:r>
            <a:endParaRPr lang="tr-TR" dirty="0"/>
          </a:p>
          <a:p>
            <a:pPr lvl="1"/>
            <a:r>
              <a:rPr lang="tr-TR" dirty="0" err="1"/>
              <a:t>Agile</a:t>
            </a:r>
            <a:r>
              <a:rPr lang="tr-TR" dirty="0"/>
              <a:t> </a:t>
            </a:r>
            <a:r>
              <a:rPr lang="tr-TR" dirty="0" err="1"/>
              <a:t>Movement</a:t>
            </a:r>
            <a:endParaRPr lang="tr-TR" dirty="0"/>
          </a:p>
          <a:p>
            <a:pPr lvl="1"/>
            <a:r>
              <a:rPr lang="tr-TR" dirty="0" err="1"/>
              <a:t>Durability</a:t>
            </a:r>
            <a:r>
              <a:rPr lang="tr-TR" dirty="0"/>
              <a:t> (in </a:t>
            </a:r>
            <a:r>
              <a:rPr lang="tr-TR" dirty="0" err="1"/>
              <a:t>Power</a:t>
            </a:r>
            <a:r>
              <a:rPr lang="tr-TR" dirty="0"/>
              <a:t> </a:t>
            </a:r>
            <a:r>
              <a:rPr lang="tr-TR" dirty="0" err="1"/>
              <a:t>Aspect</a:t>
            </a:r>
            <a:r>
              <a:rPr lang="tr-TR" dirty="0"/>
              <a:t>)</a:t>
            </a:r>
          </a:p>
          <a:p>
            <a:pPr lvl="1"/>
            <a:r>
              <a:rPr lang="tr-TR" dirty="0" err="1"/>
              <a:t>Inexpensive</a:t>
            </a:r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93768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990601"/>
            <a:ext cx="6438900" cy="4829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048000" y="6160625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[Charging Lions, Murphy, 2015]</a:t>
            </a:r>
          </a:p>
        </p:txBody>
      </p:sp>
    </p:spTree>
    <p:extLst>
      <p:ext uri="{BB962C8B-B14F-4D97-AF65-F5344CB8AC3E}">
        <p14:creationId xmlns:p14="http://schemas.microsoft.com/office/powerpoint/2010/main" val="220337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875" y="1819548"/>
            <a:ext cx="3098107" cy="3382253"/>
          </a:xfr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1" y="882362"/>
            <a:ext cx="3267364" cy="3267364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891" y="4126199"/>
            <a:ext cx="2554874" cy="2151204"/>
          </a:xfrm>
          <a:prstGeom prst="rect">
            <a:avLst/>
          </a:prstGeom>
        </p:spPr>
      </p:pic>
      <p:sp>
        <p:nvSpPr>
          <p:cNvPr id="7" name="Metin kutusu 6"/>
          <p:cNvSpPr txBox="1"/>
          <p:nvPr/>
        </p:nvSpPr>
        <p:spPr>
          <a:xfrm>
            <a:off x="1764145" y="277091"/>
            <a:ext cx="3962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40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Agile</a:t>
            </a:r>
            <a:r>
              <a:rPr lang="tr-TR" sz="44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r-TR" sz="4400" dirty="0" err="1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Movement</a:t>
            </a:r>
            <a:endParaRPr lang="tr-TR" sz="4400" dirty="0"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Metin kutusu 7"/>
          <p:cNvSpPr txBox="1"/>
          <p:nvPr/>
        </p:nvSpPr>
        <p:spPr>
          <a:xfrm>
            <a:off x="1348509" y="5435708"/>
            <a:ext cx="3149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Robot Platform (</a:t>
            </a:r>
            <a:r>
              <a:rPr lang="tr-TR" sz="1500" dirty="0" err="1"/>
              <a:t>n.d</a:t>
            </a:r>
            <a:r>
              <a:rPr lang="tr-TR" sz="1500" dirty="0"/>
              <a:t>.)</a:t>
            </a:r>
          </a:p>
        </p:txBody>
      </p:sp>
      <p:sp>
        <p:nvSpPr>
          <p:cNvPr id="9" name="Metin kutusu 8"/>
          <p:cNvSpPr txBox="1"/>
          <p:nvPr/>
        </p:nvSpPr>
        <p:spPr>
          <a:xfrm>
            <a:off x="5144655" y="6277403"/>
            <a:ext cx="3149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</a:t>
            </a:r>
            <a:r>
              <a:rPr lang="tr-TR" sz="1500" dirty="0" err="1"/>
              <a:t>Robotzade</a:t>
            </a:r>
            <a:r>
              <a:rPr lang="tr-TR" sz="1500" dirty="0"/>
              <a:t> (</a:t>
            </a:r>
            <a:r>
              <a:rPr lang="tr-TR" sz="1500" dirty="0" err="1"/>
              <a:t>n.d</a:t>
            </a:r>
            <a:r>
              <a:rPr lang="tr-TR" sz="1500" dirty="0"/>
              <a:t>.)</a:t>
            </a:r>
          </a:p>
        </p:txBody>
      </p:sp>
      <p:sp>
        <p:nvSpPr>
          <p:cNvPr id="10" name="Metin kutusu 9"/>
          <p:cNvSpPr txBox="1"/>
          <p:nvPr/>
        </p:nvSpPr>
        <p:spPr>
          <a:xfrm>
            <a:off x="7472218" y="3988143"/>
            <a:ext cx="372225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</a:t>
            </a:r>
            <a:r>
              <a:rPr lang="tr-TR" sz="1500" dirty="0" err="1"/>
              <a:t>iFuture</a:t>
            </a:r>
            <a:r>
              <a:rPr lang="tr-TR" sz="1500" dirty="0"/>
              <a:t> Technologies (</a:t>
            </a:r>
            <a:r>
              <a:rPr lang="tr-TR" sz="1500" dirty="0" err="1"/>
              <a:t>n.d</a:t>
            </a:r>
            <a:r>
              <a:rPr lang="tr-TR" sz="1500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320767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Camera</a:t>
            </a:r>
            <a:r>
              <a:rPr lang="tr-TR" dirty="0"/>
              <a:t> </a:t>
            </a:r>
            <a:r>
              <a:rPr lang="tr-TR" dirty="0" err="1"/>
              <a:t>Movement</a:t>
            </a:r>
            <a:endParaRPr lang="tr-TR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587" y="2439232"/>
            <a:ext cx="3705225" cy="2647950"/>
          </a:xfrm>
          <a:prstGeom prst="rect">
            <a:avLst/>
          </a:prstGeom>
        </p:spPr>
      </p:pic>
      <p:pic>
        <p:nvPicPr>
          <p:cNvPr id="7" name="İçerik Yer Tutucusu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006" y="2311183"/>
            <a:ext cx="3960703" cy="2904049"/>
          </a:xfrm>
        </p:spPr>
      </p:pic>
      <p:sp>
        <p:nvSpPr>
          <p:cNvPr id="6" name="Metin kutusu 5"/>
          <p:cNvSpPr txBox="1"/>
          <p:nvPr/>
        </p:nvSpPr>
        <p:spPr>
          <a:xfrm>
            <a:off x="7075055" y="5353767"/>
            <a:ext cx="3149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</a:t>
            </a:r>
            <a:r>
              <a:rPr lang="tr-TR" sz="1500" dirty="0" err="1"/>
              <a:t>HobbyKing</a:t>
            </a:r>
            <a:r>
              <a:rPr lang="tr-TR" sz="1500" dirty="0"/>
              <a:t> (</a:t>
            </a:r>
            <a:r>
              <a:rPr lang="tr-TR" sz="1500" dirty="0" err="1"/>
              <a:t>n.d</a:t>
            </a:r>
            <a:r>
              <a:rPr lang="tr-TR" sz="1500" dirty="0"/>
              <a:t>.)</a:t>
            </a:r>
          </a:p>
        </p:txBody>
      </p:sp>
      <p:sp>
        <p:nvSpPr>
          <p:cNvPr id="8" name="Metin kutusu 7"/>
          <p:cNvSpPr txBox="1"/>
          <p:nvPr/>
        </p:nvSpPr>
        <p:spPr>
          <a:xfrm>
            <a:off x="1627042" y="5353767"/>
            <a:ext cx="347677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Components101 (2017)</a:t>
            </a:r>
          </a:p>
        </p:txBody>
      </p:sp>
    </p:spTree>
    <p:extLst>
      <p:ext uri="{BB962C8B-B14F-4D97-AF65-F5344CB8AC3E}">
        <p14:creationId xmlns:p14="http://schemas.microsoft.com/office/powerpoint/2010/main" val="1643558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Power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353" y="1950965"/>
            <a:ext cx="5061167" cy="3710926"/>
          </a:xfrm>
        </p:spPr>
      </p:pic>
      <p:sp>
        <p:nvSpPr>
          <p:cNvPr id="5" name="Metin kutusu 4"/>
          <p:cNvSpPr txBox="1"/>
          <p:nvPr/>
        </p:nvSpPr>
        <p:spPr>
          <a:xfrm>
            <a:off x="8636000" y="3167581"/>
            <a:ext cx="24014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5200maH</a:t>
            </a:r>
          </a:p>
          <a:p>
            <a:r>
              <a:rPr lang="tr-TR" dirty="0" err="1"/>
              <a:t>Li</a:t>
            </a:r>
            <a:r>
              <a:rPr lang="tr-TR" dirty="0"/>
              <a:t>-Po</a:t>
            </a:r>
          </a:p>
          <a:p>
            <a:r>
              <a:rPr lang="tr-TR" dirty="0"/>
              <a:t>2Cell 7.4V</a:t>
            </a:r>
          </a:p>
          <a:p>
            <a:r>
              <a:rPr lang="tr-TR" dirty="0"/>
              <a:t>30C</a:t>
            </a:r>
          </a:p>
          <a:p>
            <a:endParaRPr lang="tr-TR" dirty="0"/>
          </a:p>
        </p:txBody>
      </p:sp>
      <p:sp>
        <p:nvSpPr>
          <p:cNvPr id="6" name="Metin kutusu 5"/>
          <p:cNvSpPr txBox="1"/>
          <p:nvPr/>
        </p:nvSpPr>
        <p:spPr>
          <a:xfrm>
            <a:off x="2789382" y="5760585"/>
            <a:ext cx="3149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</a:t>
            </a:r>
            <a:r>
              <a:rPr lang="tr-TR" sz="1500" dirty="0" err="1"/>
              <a:t>HobbyKing</a:t>
            </a:r>
            <a:r>
              <a:rPr lang="tr-TR" sz="1500" dirty="0"/>
              <a:t> (</a:t>
            </a:r>
            <a:r>
              <a:rPr lang="tr-TR" sz="1500" dirty="0" err="1"/>
              <a:t>n.d</a:t>
            </a:r>
            <a:r>
              <a:rPr lang="tr-TR" sz="1500" dirty="0"/>
              <a:t>.)</a:t>
            </a:r>
          </a:p>
        </p:txBody>
      </p:sp>
      <p:sp>
        <p:nvSpPr>
          <p:cNvPr id="7" name="Metin kutusu 6"/>
          <p:cNvSpPr txBox="1"/>
          <p:nvPr/>
        </p:nvSpPr>
        <p:spPr>
          <a:xfrm>
            <a:off x="7770091" y="4483327"/>
            <a:ext cx="3149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/>
              <a:t>[1] </a:t>
            </a:r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</a:t>
            </a:r>
            <a:r>
              <a:rPr lang="tr-TR" sz="1500" dirty="0" err="1"/>
              <a:t>HobbyKing</a:t>
            </a:r>
            <a:r>
              <a:rPr lang="tr-TR" sz="1500" dirty="0"/>
              <a:t> (</a:t>
            </a:r>
            <a:r>
              <a:rPr lang="tr-TR" sz="1500" dirty="0" err="1"/>
              <a:t>n.d</a:t>
            </a:r>
            <a:r>
              <a:rPr lang="tr-TR" sz="1500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93474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Power</a:t>
            </a:r>
            <a:r>
              <a:rPr lang="tr-TR" dirty="0"/>
              <a:t> Analysis of Robot</a:t>
            </a:r>
          </a:p>
        </p:txBody>
      </p:sp>
      <p:graphicFrame>
        <p:nvGraphicFramePr>
          <p:cNvPr id="4" name="İçerik Yer Tutucusu 3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33375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82643483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336660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err="1"/>
                        <a:t>Power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Consumption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861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Shooting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Mechanism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0.45W (</a:t>
                      </a:r>
                      <a:r>
                        <a:rPr lang="tr-TR" dirty="0" err="1"/>
                        <a:t>One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shot</a:t>
                      </a:r>
                      <a:r>
                        <a:rPr lang="tr-TR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142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Camera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Movement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0.42W</a:t>
                      </a:r>
                      <a:r>
                        <a:rPr lang="tr-TR" baseline="0" dirty="0"/>
                        <a:t> (</a:t>
                      </a:r>
                      <a:r>
                        <a:rPr lang="tr-TR" baseline="0" dirty="0" err="1"/>
                        <a:t>Continous</a:t>
                      </a:r>
                      <a:r>
                        <a:rPr lang="tr-TR" baseline="0" dirty="0"/>
                        <a:t> </a:t>
                      </a:r>
                      <a:r>
                        <a:rPr lang="tr-TR" baseline="0" dirty="0" err="1"/>
                        <a:t>Rotation</a:t>
                      </a:r>
                      <a:r>
                        <a:rPr lang="tr-TR" baseline="0" dirty="0"/>
                        <a:t>)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248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Camera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6269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Transmitter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3.5W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6164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Motor </a:t>
                      </a:r>
                      <a:r>
                        <a:rPr lang="tr-TR" dirty="0" err="1"/>
                        <a:t>Movement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4.8W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067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Reciever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0.2W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19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10.37W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619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b="1" dirty="0" err="1"/>
                        <a:t>Battery</a:t>
                      </a:r>
                      <a:r>
                        <a:rPr lang="tr-TR" b="1" dirty="0"/>
                        <a:t> </a:t>
                      </a:r>
                      <a:r>
                        <a:rPr lang="tr-TR" b="1" dirty="0" err="1"/>
                        <a:t>Capacity</a:t>
                      </a:r>
                      <a:endParaRPr lang="tr-T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38.5 </a:t>
                      </a:r>
                      <a:r>
                        <a:rPr lang="tr-TR" dirty="0" err="1"/>
                        <a:t>Wh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3055014"/>
                  </a:ext>
                </a:extLst>
              </a:tr>
            </a:tbl>
          </a:graphicData>
        </a:graphic>
      </p:graphicFrame>
      <p:sp>
        <p:nvSpPr>
          <p:cNvPr id="5" name="Metin kutusu 4"/>
          <p:cNvSpPr txBox="1"/>
          <p:nvPr/>
        </p:nvSpPr>
        <p:spPr>
          <a:xfrm>
            <a:off x="2059709" y="5949257"/>
            <a:ext cx="4738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Time = </a:t>
            </a:r>
            <a:r>
              <a:rPr lang="tr-TR" dirty="0" err="1"/>
              <a:t>Battery</a:t>
            </a:r>
            <a:r>
              <a:rPr lang="tr-TR" dirty="0"/>
              <a:t> </a:t>
            </a:r>
            <a:r>
              <a:rPr lang="tr-TR" dirty="0" err="1"/>
              <a:t>Capacity</a:t>
            </a:r>
            <a:r>
              <a:rPr lang="tr-TR" dirty="0"/>
              <a:t>/ Total = 4 </a:t>
            </a:r>
            <a:r>
              <a:rPr lang="tr-TR" dirty="0" err="1"/>
              <a:t>Hours</a:t>
            </a:r>
            <a:r>
              <a:rPr lang="tr-TR" dirty="0"/>
              <a:t> </a:t>
            </a: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399722"/>
            <a:ext cx="1084435" cy="130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30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811CEEB-B5B2-4411-A971-883815C039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Control Subsystem </a:t>
            </a:r>
            <a:endParaRPr lang="en-US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81D798EA-AAD2-4C02-8189-1A90A18962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Fatih ÇALIŞ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72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988E3F5-9F1B-4DE8-951D-896B0330C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Problem Statement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7DA6CF5-6C30-41F9-89EC-E38E6D184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Good</a:t>
            </a:r>
            <a:r>
              <a:rPr lang="tr-TR" dirty="0"/>
              <a:t> Control </a:t>
            </a:r>
            <a:r>
              <a:rPr lang="tr-TR" dirty="0" err="1"/>
              <a:t>Algorithm</a:t>
            </a:r>
            <a:endParaRPr lang="tr-TR" dirty="0"/>
          </a:p>
          <a:p>
            <a:pPr lvl="1"/>
            <a:r>
              <a:rPr lang="tr-TR" dirty="0"/>
              <a:t>High </a:t>
            </a:r>
            <a:r>
              <a:rPr lang="tr-TR" dirty="0" err="1"/>
              <a:t>Maneuver</a:t>
            </a:r>
            <a:r>
              <a:rPr lang="tr-TR" dirty="0"/>
              <a:t> </a:t>
            </a:r>
            <a:r>
              <a:rPr lang="tr-TR" dirty="0" err="1"/>
              <a:t>Capability</a:t>
            </a:r>
            <a:endParaRPr lang="tr-TR" dirty="0"/>
          </a:p>
          <a:p>
            <a:pPr marL="457200" lvl="1" indent="0">
              <a:buNone/>
            </a:pPr>
            <a:endParaRPr lang="tr-TR" dirty="0"/>
          </a:p>
          <a:p>
            <a:r>
              <a:rPr lang="tr-TR" dirty="0"/>
              <a:t>User </a:t>
            </a:r>
            <a:r>
              <a:rPr lang="tr-TR" dirty="0" err="1"/>
              <a:t>Friendly</a:t>
            </a:r>
            <a:r>
              <a:rPr lang="tr-TR" dirty="0"/>
              <a:t> </a:t>
            </a:r>
            <a:r>
              <a:rPr lang="tr-TR" dirty="0" err="1"/>
              <a:t>Operation</a:t>
            </a:r>
            <a:endParaRPr lang="tr-TR" dirty="0"/>
          </a:p>
          <a:p>
            <a:pPr lvl="1"/>
            <a:r>
              <a:rPr lang="tr-TR" dirty="0"/>
              <a:t>3 </a:t>
            </a:r>
            <a:r>
              <a:rPr lang="tr-TR" dirty="0" err="1"/>
              <a:t>Continuous</a:t>
            </a:r>
            <a:r>
              <a:rPr lang="tr-TR" dirty="0"/>
              <a:t> </a:t>
            </a:r>
            <a:r>
              <a:rPr lang="tr-TR" dirty="0" err="1"/>
              <a:t>Variables</a:t>
            </a:r>
            <a:endParaRPr lang="tr-TR" dirty="0"/>
          </a:p>
          <a:p>
            <a:pPr lvl="1"/>
            <a:r>
              <a:rPr lang="tr-TR" dirty="0"/>
              <a:t>2 </a:t>
            </a:r>
            <a:r>
              <a:rPr lang="tr-TR" dirty="0" err="1"/>
              <a:t>Digital</a:t>
            </a:r>
            <a:r>
              <a:rPr lang="tr-TR" dirty="0"/>
              <a:t> </a:t>
            </a:r>
            <a:r>
              <a:rPr lang="tr-TR" dirty="0" err="1"/>
              <a:t>Variables</a:t>
            </a:r>
            <a:endParaRPr lang="tr-T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56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709D77A-DA0C-4B2F-BAAB-ADE27CEDE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2376"/>
            <a:ext cx="10515600" cy="1325563"/>
          </a:xfrm>
        </p:spPr>
        <p:txBody>
          <a:bodyPr/>
          <a:lstStyle/>
          <a:p>
            <a:r>
              <a:rPr lang="tr-TR" dirty="0"/>
              <a:t>Solutions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964DCDE-1D60-4E3E-80CC-C6C35224E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3392"/>
            <a:ext cx="10515600" cy="4351338"/>
          </a:xfrm>
        </p:spPr>
        <p:txBody>
          <a:bodyPr>
            <a:normAutofit/>
          </a:bodyPr>
          <a:lstStyle/>
          <a:p>
            <a:r>
              <a:rPr lang="tr-TR" dirty="0" err="1"/>
              <a:t>Differential</a:t>
            </a:r>
            <a:r>
              <a:rPr lang="tr-TR" dirty="0"/>
              <a:t> Drive </a:t>
            </a:r>
            <a:r>
              <a:rPr lang="tr-TR" dirty="0" err="1"/>
              <a:t>Method</a:t>
            </a:r>
            <a:endParaRPr lang="tr-TR" dirty="0"/>
          </a:p>
          <a:p>
            <a:pPr lvl="1"/>
            <a:r>
              <a:rPr lang="tr-TR" dirty="0" err="1"/>
              <a:t>Rotation</a:t>
            </a:r>
            <a:r>
              <a:rPr lang="tr-TR" dirty="0"/>
              <a:t> </a:t>
            </a:r>
            <a:r>
              <a:rPr lang="tr-TR" dirty="0" err="1"/>
              <a:t>around</a:t>
            </a:r>
            <a:r>
              <a:rPr lang="tr-TR" dirty="0"/>
              <a:t> </a:t>
            </a:r>
            <a:r>
              <a:rPr lang="tr-TR" dirty="0" err="1"/>
              <a:t>its</a:t>
            </a:r>
            <a:r>
              <a:rPr lang="tr-TR" dirty="0"/>
              <a:t> </a:t>
            </a:r>
            <a:r>
              <a:rPr lang="tr-TR" dirty="0" err="1"/>
              <a:t>own</a:t>
            </a:r>
            <a:r>
              <a:rPr lang="tr-TR" dirty="0"/>
              <a:t> </a:t>
            </a:r>
            <a:r>
              <a:rPr lang="tr-TR" dirty="0" err="1"/>
              <a:t>axis</a:t>
            </a:r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marL="457200" lvl="1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70185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FDF416C-BAB4-430B-9279-6732013C7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3 </a:t>
            </a:r>
            <a:r>
              <a:rPr lang="tr-TR" dirty="0" err="1"/>
              <a:t>Continous</a:t>
            </a:r>
            <a:r>
              <a:rPr lang="tr-TR" dirty="0"/>
              <a:t> </a:t>
            </a:r>
            <a:r>
              <a:rPr lang="tr-TR" dirty="0" err="1"/>
              <a:t>Variables</a:t>
            </a:r>
            <a:r>
              <a:rPr lang="tr-TR" dirty="0"/>
              <a:t>:</a:t>
            </a:r>
          </a:p>
          <a:p>
            <a:pPr lvl="1"/>
            <a:r>
              <a:rPr lang="tr-TR" dirty="0" err="1"/>
              <a:t>Movement</a:t>
            </a:r>
            <a:r>
              <a:rPr lang="tr-TR" dirty="0"/>
              <a:t> in Y </a:t>
            </a:r>
            <a:r>
              <a:rPr lang="tr-TR" dirty="0" err="1"/>
              <a:t>direction</a:t>
            </a:r>
            <a:endParaRPr lang="tr-TR" dirty="0"/>
          </a:p>
          <a:p>
            <a:pPr lvl="1"/>
            <a:r>
              <a:rPr lang="tr-TR" dirty="0" err="1"/>
              <a:t>Movement</a:t>
            </a:r>
            <a:r>
              <a:rPr lang="tr-TR" dirty="0"/>
              <a:t> in X </a:t>
            </a:r>
            <a:r>
              <a:rPr lang="tr-TR" dirty="0" err="1"/>
              <a:t>direction</a:t>
            </a:r>
            <a:endParaRPr lang="tr-TR" dirty="0"/>
          </a:p>
          <a:p>
            <a:pPr lvl="1"/>
            <a:r>
              <a:rPr lang="tr-TR" dirty="0" err="1"/>
              <a:t>Angle</a:t>
            </a:r>
            <a:r>
              <a:rPr lang="tr-TR" dirty="0"/>
              <a:t> of FPV </a:t>
            </a:r>
            <a:r>
              <a:rPr lang="tr-TR" dirty="0" err="1"/>
              <a:t>camera</a:t>
            </a:r>
            <a:endParaRPr lang="tr-TR" dirty="0"/>
          </a:p>
          <a:p>
            <a:r>
              <a:rPr lang="tr-TR" dirty="0"/>
              <a:t>2 </a:t>
            </a:r>
            <a:r>
              <a:rPr lang="tr-TR" dirty="0" err="1"/>
              <a:t>Digital</a:t>
            </a:r>
            <a:r>
              <a:rPr lang="tr-TR" dirty="0"/>
              <a:t> </a:t>
            </a:r>
            <a:r>
              <a:rPr lang="tr-TR" dirty="0" err="1"/>
              <a:t>Variables</a:t>
            </a:r>
            <a:r>
              <a:rPr lang="tr-TR" dirty="0"/>
              <a:t>:</a:t>
            </a:r>
          </a:p>
          <a:p>
            <a:pPr lvl="1"/>
            <a:r>
              <a:rPr lang="tr-TR" dirty="0" err="1"/>
              <a:t>Shooting</a:t>
            </a:r>
            <a:r>
              <a:rPr lang="tr-TR" dirty="0"/>
              <a:t> Action</a:t>
            </a:r>
          </a:p>
          <a:p>
            <a:pPr lvl="1"/>
            <a:r>
              <a:rPr lang="tr-TR" dirty="0" err="1"/>
              <a:t>Choosing</a:t>
            </a:r>
            <a:r>
              <a:rPr lang="tr-TR" dirty="0"/>
              <a:t> </a:t>
            </a:r>
            <a:r>
              <a:rPr lang="tr-TR" dirty="0" err="1"/>
              <a:t>Mode</a:t>
            </a:r>
            <a:endParaRPr lang="tr-TR" dirty="0"/>
          </a:p>
          <a:p>
            <a:endParaRPr lang="en-US" dirty="0"/>
          </a:p>
        </p:txBody>
      </p:sp>
      <p:pic>
        <p:nvPicPr>
          <p:cNvPr id="5" name="Resim 4" descr="elektronik eşyalar, kamera, gök içeren bir resim&#10;&#10;Açıklama otomatik olarak oluşturuldu">
            <a:extLst>
              <a:ext uri="{FF2B5EF4-FFF2-40B4-BE49-F238E27FC236}">
                <a16:creationId xmlns:a16="http://schemas.microsoft.com/office/drawing/2014/main" id="{B6C4907C-1CA7-48CD-9EAE-E2826A7C1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287" y="574505"/>
            <a:ext cx="5413513" cy="5413513"/>
          </a:xfrm>
          <a:prstGeom prst="rect">
            <a:avLst/>
          </a:prstGeom>
        </p:spPr>
      </p:pic>
      <p:sp>
        <p:nvSpPr>
          <p:cNvPr id="6" name="Sağ Ayraç 5">
            <a:extLst>
              <a:ext uri="{FF2B5EF4-FFF2-40B4-BE49-F238E27FC236}">
                <a16:creationId xmlns:a16="http://schemas.microsoft.com/office/drawing/2014/main" id="{CD1BE2F2-0C67-41F5-A68D-FF5392553565}"/>
              </a:ext>
            </a:extLst>
          </p:cNvPr>
          <p:cNvSpPr/>
          <p:nvPr/>
        </p:nvSpPr>
        <p:spPr>
          <a:xfrm>
            <a:off x="4793942" y="2290439"/>
            <a:ext cx="221941" cy="745724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Düz Ok Bağlayıcısı 7">
            <a:extLst>
              <a:ext uri="{FF2B5EF4-FFF2-40B4-BE49-F238E27FC236}">
                <a16:creationId xmlns:a16="http://schemas.microsoft.com/office/drawing/2014/main" id="{A0E080E9-9759-4F94-A838-62C6EFCDE9AE}"/>
              </a:ext>
            </a:extLst>
          </p:cNvPr>
          <p:cNvCxnSpPr>
            <a:cxnSpLocks/>
          </p:cNvCxnSpPr>
          <p:nvPr/>
        </p:nvCxnSpPr>
        <p:spPr>
          <a:xfrm>
            <a:off x="5220070" y="2663301"/>
            <a:ext cx="1944210" cy="19530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Düz Ok Bağlayıcısı 9">
            <a:extLst>
              <a:ext uri="{FF2B5EF4-FFF2-40B4-BE49-F238E27FC236}">
                <a16:creationId xmlns:a16="http://schemas.microsoft.com/office/drawing/2014/main" id="{E247DB98-EBC8-4D47-90B6-34AFF8D7F3B9}"/>
              </a:ext>
            </a:extLst>
          </p:cNvPr>
          <p:cNvCxnSpPr>
            <a:cxnSpLocks/>
          </p:cNvCxnSpPr>
          <p:nvPr/>
        </p:nvCxnSpPr>
        <p:spPr>
          <a:xfrm>
            <a:off x="4234649" y="3281261"/>
            <a:ext cx="5637320" cy="41207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Düz Ok Bağlayıcısı 14">
            <a:extLst>
              <a:ext uri="{FF2B5EF4-FFF2-40B4-BE49-F238E27FC236}">
                <a16:creationId xmlns:a16="http://schemas.microsoft.com/office/drawing/2014/main" id="{B5694597-DCCA-456D-B22C-7CE3D1D903C6}"/>
              </a:ext>
            </a:extLst>
          </p:cNvPr>
          <p:cNvCxnSpPr>
            <a:cxnSpLocks/>
          </p:cNvCxnSpPr>
          <p:nvPr/>
        </p:nvCxnSpPr>
        <p:spPr>
          <a:xfrm flipV="1">
            <a:off x="3605814" y="2290439"/>
            <a:ext cx="3194481" cy="1883517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Düz Ok Bağlayıcısı 17">
            <a:extLst>
              <a:ext uri="{FF2B5EF4-FFF2-40B4-BE49-F238E27FC236}">
                <a16:creationId xmlns:a16="http://schemas.microsoft.com/office/drawing/2014/main" id="{74F275E5-C596-483A-847B-FB0F5C6E015C}"/>
              </a:ext>
            </a:extLst>
          </p:cNvPr>
          <p:cNvCxnSpPr>
            <a:cxnSpLocks/>
          </p:cNvCxnSpPr>
          <p:nvPr/>
        </p:nvCxnSpPr>
        <p:spPr>
          <a:xfrm flipV="1">
            <a:off x="3605814" y="2361460"/>
            <a:ext cx="6621262" cy="2214870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Metin kutusu 8"/>
          <p:cNvSpPr txBox="1"/>
          <p:nvPr/>
        </p:nvSpPr>
        <p:spPr>
          <a:xfrm>
            <a:off x="7289105" y="5759325"/>
            <a:ext cx="3149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Banggod.com</a:t>
            </a:r>
          </a:p>
        </p:txBody>
      </p:sp>
    </p:spTree>
    <p:extLst>
      <p:ext uri="{BB962C8B-B14F-4D97-AF65-F5344CB8AC3E}">
        <p14:creationId xmlns:p14="http://schemas.microsoft.com/office/powerpoint/2010/main" val="1144296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Dikdörtgen: Yuvarlatılmış Köşeler 41">
            <a:extLst>
              <a:ext uri="{FF2B5EF4-FFF2-40B4-BE49-F238E27FC236}">
                <a16:creationId xmlns:a16="http://schemas.microsoft.com/office/drawing/2014/main" id="{676942E6-4F6C-4245-A060-4ADDCDAEAA79}"/>
              </a:ext>
            </a:extLst>
          </p:cNvPr>
          <p:cNvSpPr/>
          <p:nvPr/>
        </p:nvSpPr>
        <p:spPr>
          <a:xfrm>
            <a:off x="745120" y="1325563"/>
            <a:ext cx="2781573" cy="41481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kdörtgen: Yuvarlatılmış Köşeler 3">
            <a:extLst>
              <a:ext uri="{FF2B5EF4-FFF2-40B4-BE49-F238E27FC236}">
                <a16:creationId xmlns:a16="http://schemas.microsoft.com/office/drawing/2014/main" id="{545B8AE6-01CE-4E95-B03D-1613BAB670AD}"/>
              </a:ext>
            </a:extLst>
          </p:cNvPr>
          <p:cNvSpPr/>
          <p:nvPr/>
        </p:nvSpPr>
        <p:spPr>
          <a:xfrm>
            <a:off x="1265131" y="1630131"/>
            <a:ext cx="1713379" cy="15846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RC </a:t>
            </a:r>
            <a:r>
              <a:rPr lang="tr-TR" dirty="0" err="1"/>
              <a:t>Transmitter</a:t>
            </a:r>
            <a:endParaRPr lang="tr-TR" dirty="0"/>
          </a:p>
        </p:txBody>
      </p:sp>
      <p:sp>
        <p:nvSpPr>
          <p:cNvPr id="5" name="Dikdörtgen: Yuvarlatılmış Köşeler 4">
            <a:extLst>
              <a:ext uri="{FF2B5EF4-FFF2-40B4-BE49-F238E27FC236}">
                <a16:creationId xmlns:a16="http://schemas.microsoft.com/office/drawing/2014/main" id="{E0850AB1-3331-472B-BC06-AD91649E55FD}"/>
              </a:ext>
            </a:extLst>
          </p:cNvPr>
          <p:cNvSpPr/>
          <p:nvPr/>
        </p:nvSpPr>
        <p:spPr>
          <a:xfrm>
            <a:off x="7039289" y="1865135"/>
            <a:ext cx="2601157" cy="1114656"/>
          </a:xfrm>
          <a:prstGeom prst="roundRect">
            <a:avLst/>
          </a:prstGeom>
          <a:solidFill>
            <a:srgbClr val="0DAB98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/>
              <a:t>Microcontroller</a:t>
            </a:r>
            <a:endParaRPr lang="en-US" dirty="0"/>
          </a:p>
        </p:txBody>
      </p:sp>
      <p:cxnSp>
        <p:nvCxnSpPr>
          <p:cNvPr id="7" name="Düz Ok Bağlayıcısı 6">
            <a:extLst>
              <a:ext uri="{FF2B5EF4-FFF2-40B4-BE49-F238E27FC236}">
                <a16:creationId xmlns:a16="http://schemas.microsoft.com/office/drawing/2014/main" id="{6B3152E2-41C0-4EFC-9F5D-E84C3F5A9B8E}"/>
              </a:ext>
            </a:extLst>
          </p:cNvPr>
          <p:cNvCxnSpPr>
            <a:cxnSpLocks/>
            <a:stCxn id="4" idx="3"/>
            <a:endCxn id="17" idx="1"/>
          </p:cNvCxnSpPr>
          <p:nvPr/>
        </p:nvCxnSpPr>
        <p:spPr>
          <a:xfrm>
            <a:off x="2978510" y="2422463"/>
            <a:ext cx="1480627" cy="183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Dikdörtgen: Yuvarlatılmış Köşeler 7">
            <a:extLst>
              <a:ext uri="{FF2B5EF4-FFF2-40B4-BE49-F238E27FC236}">
                <a16:creationId xmlns:a16="http://schemas.microsoft.com/office/drawing/2014/main" id="{EC2085C5-C3D2-4FD1-834C-2FA91A579F53}"/>
              </a:ext>
            </a:extLst>
          </p:cNvPr>
          <p:cNvSpPr/>
          <p:nvPr/>
        </p:nvSpPr>
        <p:spPr>
          <a:xfrm>
            <a:off x="7545316" y="590277"/>
            <a:ext cx="1589103" cy="923278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/>
              <a:t>Sensors</a:t>
            </a:r>
            <a:endParaRPr lang="en-US" dirty="0"/>
          </a:p>
        </p:txBody>
      </p:sp>
      <p:cxnSp>
        <p:nvCxnSpPr>
          <p:cNvPr id="10" name="Düz Ok Bağlayıcısı 9">
            <a:extLst>
              <a:ext uri="{FF2B5EF4-FFF2-40B4-BE49-F238E27FC236}">
                <a16:creationId xmlns:a16="http://schemas.microsoft.com/office/drawing/2014/main" id="{41157F06-7AFD-4FE1-8F45-D8FB53FD0BF8}"/>
              </a:ext>
            </a:extLst>
          </p:cNvPr>
          <p:cNvCxnSpPr>
            <a:cxnSpLocks/>
            <a:stCxn id="8" idx="2"/>
            <a:endCxn id="5" idx="0"/>
          </p:cNvCxnSpPr>
          <p:nvPr/>
        </p:nvCxnSpPr>
        <p:spPr>
          <a:xfrm>
            <a:off x="8339868" y="1513555"/>
            <a:ext cx="0" cy="3515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ikdörtgen: Yuvarlatılmış Köşeler 13">
            <a:extLst>
              <a:ext uri="{FF2B5EF4-FFF2-40B4-BE49-F238E27FC236}">
                <a16:creationId xmlns:a16="http://schemas.microsoft.com/office/drawing/2014/main" id="{E4DF2A03-67DB-4AA0-B5DF-41F139BF7A35}"/>
              </a:ext>
            </a:extLst>
          </p:cNvPr>
          <p:cNvSpPr/>
          <p:nvPr/>
        </p:nvSpPr>
        <p:spPr>
          <a:xfrm>
            <a:off x="6684183" y="3640924"/>
            <a:ext cx="1367161" cy="79894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Motor Driver</a:t>
            </a:r>
            <a:endParaRPr lang="en-US" dirty="0"/>
          </a:p>
        </p:txBody>
      </p:sp>
      <p:cxnSp>
        <p:nvCxnSpPr>
          <p:cNvPr id="16" name="Düz Ok Bağlayıcısı 15">
            <a:extLst>
              <a:ext uri="{FF2B5EF4-FFF2-40B4-BE49-F238E27FC236}">
                <a16:creationId xmlns:a16="http://schemas.microsoft.com/office/drawing/2014/main" id="{75F7BB3E-F258-4207-BD45-8777EAD64830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7367764" y="2979791"/>
            <a:ext cx="2" cy="661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ikdörtgen: Yuvarlatılmış Köşeler 17">
            <a:extLst>
              <a:ext uri="{FF2B5EF4-FFF2-40B4-BE49-F238E27FC236}">
                <a16:creationId xmlns:a16="http://schemas.microsoft.com/office/drawing/2014/main" id="{DC9AFC83-3A26-43C6-A05C-4B4DF7FCE6D0}"/>
              </a:ext>
            </a:extLst>
          </p:cNvPr>
          <p:cNvSpPr/>
          <p:nvPr/>
        </p:nvSpPr>
        <p:spPr>
          <a:xfrm>
            <a:off x="6577650" y="5125716"/>
            <a:ext cx="1580225" cy="87888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DC </a:t>
            </a:r>
            <a:r>
              <a:rPr lang="tr-TR" dirty="0" err="1"/>
              <a:t>Motors</a:t>
            </a:r>
            <a:endParaRPr lang="en-US" dirty="0"/>
          </a:p>
        </p:txBody>
      </p:sp>
      <p:cxnSp>
        <p:nvCxnSpPr>
          <p:cNvPr id="20" name="Düz Ok Bağlayıcısı 19">
            <a:extLst>
              <a:ext uri="{FF2B5EF4-FFF2-40B4-BE49-F238E27FC236}">
                <a16:creationId xmlns:a16="http://schemas.microsoft.com/office/drawing/2014/main" id="{43374137-04D6-47C2-90E4-C4C846CA1B65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 flipH="1">
            <a:off x="7367763" y="4439873"/>
            <a:ext cx="1" cy="685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Dikdörtgen: Yuvarlatılmış Köşeler 27">
            <a:extLst>
              <a:ext uri="{FF2B5EF4-FFF2-40B4-BE49-F238E27FC236}">
                <a16:creationId xmlns:a16="http://schemas.microsoft.com/office/drawing/2014/main" id="{864D7D75-AAD0-4F59-9A50-03EF47863AE1}"/>
              </a:ext>
            </a:extLst>
          </p:cNvPr>
          <p:cNvSpPr/>
          <p:nvPr/>
        </p:nvSpPr>
        <p:spPr>
          <a:xfrm>
            <a:off x="8668341" y="3640924"/>
            <a:ext cx="1367161" cy="79894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Motor Driver</a:t>
            </a:r>
            <a:endParaRPr lang="en-US" dirty="0"/>
          </a:p>
        </p:txBody>
      </p:sp>
      <p:cxnSp>
        <p:nvCxnSpPr>
          <p:cNvPr id="29" name="Düz Ok Bağlayıcısı 28">
            <a:extLst>
              <a:ext uri="{FF2B5EF4-FFF2-40B4-BE49-F238E27FC236}">
                <a16:creationId xmlns:a16="http://schemas.microsoft.com/office/drawing/2014/main" id="{C6CF8845-1238-4646-8483-0FDF74374B2E}"/>
              </a:ext>
            </a:extLst>
          </p:cNvPr>
          <p:cNvCxnSpPr>
            <a:endCxn id="28" idx="0"/>
          </p:cNvCxnSpPr>
          <p:nvPr/>
        </p:nvCxnSpPr>
        <p:spPr>
          <a:xfrm flipH="1">
            <a:off x="9351922" y="2979791"/>
            <a:ext cx="2" cy="661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Dikdörtgen: Yuvarlatılmış Köşeler 29">
            <a:extLst>
              <a:ext uri="{FF2B5EF4-FFF2-40B4-BE49-F238E27FC236}">
                <a16:creationId xmlns:a16="http://schemas.microsoft.com/office/drawing/2014/main" id="{9E1976F9-BFBD-4A2C-9B62-7354C2FD4D04}"/>
              </a:ext>
            </a:extLst>
          </p:cNvPr>
          <p:cNvSpPr/>
          <p:nvPr/>
        </p:nvSpPr>
        <p:spPr>
          <a:xfrm>
            <a:off x="8561808" y="5125716"/>
            <a:ext cx="1580225" cy="87888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Step Motor</a:t>
            </a:r>
            <a:endParaRPr lang="en-US" dirty="0"/>
          </a:p>
        </p:txBody>
      </p:sp>
      <p:cxnSp>
        <p:nvCxnSpPr>
          <p:cNvPr id="31" name="Düz Ok Bağlayıcısı 30">
            <a:extLst>
              <a:ext uri="{FF2B5EF4-FFF2-40B4-BE49-F238E27FC236}">
                <a16:creationId xmlns:a16="http://schemas.microsoft.com/office/drawing/2014/main" id="{4D441C17-B8D9-4D64-A05E-C750BF438319}"/>
              </a:ext>
            </a:extLst>
          </p:cNvPr>
          <p:cNvCxnSpPr>
            <a:cxnSpLocks/>
            <a:stCxn id="28" idx="2"/>
            <a:endCxn id="30" idx="0"/>
          </p:cNvCxnSpPr>
          <p:nvPr/>
        </p:nvCxnSpPr>
        <p:spPr>
          <a:xfrm flipH="1">
            <a:off x="9351921" y="4439873"/>
            <a:ext cx="1" cy="685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Dikdörtgen: Yuvarlatılmış Köşeler 31">
            <a:extLst>
              <a:ext uri="{FF2B5EF4-FFF2-40B4-BE49-F238E27FC236}">
                <a16:creationId xmlns:a16="http://schemas.microsoft.com/office/drawing/2014/main" id="{1FC19DDE-B6B1-4088-9294-E79AD6C6A960}"/>
              </a:ext>
            </a:extLst>
          </p:cNvPr>
          <p:cNvSpPr/>
          <p:nvPr/>
        </p:nvSpPr>
        <p:spPr>
          <a:xfrm>
            <a:off x="10035502" y="1986696"/>
            <a:ext cx="1580225" cy="878889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/>
              <a:t>Servo</a:t>
            </a:r>
            <a:r>
              <a:rPr lang="tr-TR" dirty="0"/>
              <a:t> Motor</a:t>
            </a:r>
            <a:endParaRPr lang="en-US" dirty="0"/>
          </a:p>
        </p:txBody>
      </p:sp>
      <p:cxnSp>
        <p:nvCxnSpPr>
          <p:cNvPr id="34" name="Düz Ok Bağlayıcısı 33">
            <a:extLst>
              <a:ext uri="{FF2B5EF4-FFF2-40B4-BE49-F238E27FC236}">
                <a16:creationId xmlns:a16="http://schemas.microsoft.com/office/drawing/2014/main" id="{411BDAD9-19E5-4DAE-8268-B18E158FA2A7}"/>
              </a:ext>
            </a:extLst>
          </p:cNvPr>
          <p:cNvCxnSpPr>
            <a:cxnSpLocks/>
            <a:stCxn id="5" idx="3"/>
            <a:endCxn id="32" idx="1"/>
          </p:cNvCxnSpPr>
          <p:nvPr/>
        </p:nvCxnSpPr>
        <p:spPr>
          <a:xfrm>
            <a:off x="9640446" y="2422463"/>
            <a:ext cx="395056" cy="3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Unvan 10">
            <a:extLst>
              <a:ext uri="{FF2B5EF4-FFF2-40B4-BE49-F238E27FC236}">
                <a16:creationId xmlns:a16="http://schemas.microsoft.com/office/drawing/2014/main" id="{3FE7138F-7245-40B2-950B-E5E34E201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045" y="0"/>
            <a:ext cx="10515600" cy="1325563"/>
          </a:xfrm>
        </p:spPr>
        <p:txBody>
          <a:bodyPr/>
          <a:lstStyle/>
          <a:p>
            <a:r>
              <a:rPr lang="tr-TR" dirty="0" err="1"/>
              <a:t>Implementation</a:t>
            </a:r>
            <a:endParaRPr lang="en-US" dirty="0"/>
          </a:p>
        </p:txBody>
      </p:sp>
      <p:sp>
        <p:nvSpPr>
          <p:cNvPr id="17" name="Dikdörtgen: Yuvarlatılmış Köşeler 16">
            <a:extLst>
              <a:ext uri="{FF2B5EF4-FFF2-40B4-BE49-F238E27FC236}">
                <a16:creationId xmlns:a16="http://schemas.microsoft.com/office/drawing/2014/main" id="{3575C174-7354-4EE8-9A54-085F82266A03}"/>
              </a:ext>
            </a:extLst>
          </p:cNvPr>
          <p:cNvSpPr/>
          <p:nvPr/>
        </p:nvSpPr>
        <p:spPr>
          <a:xfrm>
            <a:off x="4459137" y="2237871"/>
            <a:ext cx="1376039" cy="3728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RC </a:t>
            </a:r>
            <a:r>
              <a:rPr lang="tr-TR" dirty="0" err="1"/>
              <a:t>Receiver</a:t>
            </a:r>
            <a:endParaRPr lang="en-US" dirty="0"/>
          </a:p>
        </p:txBody>
      </p:sp>
      <p:cxnSp>
        <p:nvCxnSpPr>
          <p:cNvPr id="24" name="Düz Ok Bağlayıcısı 23">
            <a:extLst>
              <a:ext uri="{FF2B5EF4-FFF2-40B4-BE49-F238E27FC236}">
                <a16:creationId xmlns:a16="http://schemas.microsoft.com/office/drawing/2014/main" id="{81FA1C1A-F249-468B-BC90-C09A1C5F1DAE}"/>
              </a:ext>
            </a:extLst>
          </p:cNvPr>
          <p:cNvCxnSpPr>
            <a:cxnSpLocks/>
            <a:stCxn id="17" idx="3"/>
            <a:endCxn id="5" idx="1"/>
          </p:cNvCxnSpPr>
          <p:nvPr/>
        </p:nvCxnSpPr>
        <p:spPr>
          <a:xfrm flipV="1">
            <a:off x="5835176" y="2422463"/>
            <a:ext cx="1204113" cy="1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ikdörtgen: Yuvarlatılmış Köşeler 32">
            <a:extLst>
              <a:ext uri="{FF2B5EF4-FFF2-40B4-BE49-F238E27FC236}">
                <a16:creationId xmlns:a16="http://schemas.microsoft.com/office/drawing/2014/main" id="{11097B07-9BDE-4EEE-A667-9A49A1F7BDA5}"/>
              </a:ext>
            </a:extLst>
          </p:cNvPr>
          <p:cNvSpPr/>
          <p:nvPr/>
        </p:nvSpPr>
        <p:spPr>
          <a:xfrm>
            <a:off x="4614344" y="3662754"/>
            <a:ext cx="1065623" cy="11311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FPV </a:t>
            </a:r>
            <a:r>
              <a:rPr lang="tr-TR" dirty="0" err="1"/>
              <a:t>Camera</a:t>
            </a:r>
            <a:endParaRPr lang="tr-TR" dirty="0"/>
          </a:p>
        </p:txBody>
      </p:sp>
      <p:sp>
        <p:nvSpPr>
          <p:cNvPr id="36" name="Dikdörtgen: Yuvarlatılmış Köşeler 35">
            <a:extLst>
              <a:ext uri="{FF2B5EF4-FFF2-40B4-BE49-F238E27FC236}">
                <a16:creationId xmlns:a16="http://schemas.microsoft.com/office/drawing/2014/main" id="{5C208807-6159-498D-BD51-C8C9EE1E7798}"/>
              </a:ext>
            </a:extLst>
          </p:cNvPr>
          <p:cNvSpPr/>
          <p:nvPr/>
        </p:nvSpPr>
        <p:spPr>
          <a:xfrm>
            <a:off x="1265130" y="3436003"/>
            <a:ext cx="1713379" cy="15846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FPV </a:t>
            </a:r>
            <a:r>
              <a:rPr lang="tr-TR" dirty="0" err="1"/>
              <a:t>Display</a:t>
            </a:r>
            <a:endParaRPr lang="tr-TR" dirty="0"/>
          </a:p>
        </p:txBody>
      </p:sp>
      <p:cxnSp>
        <p:nvCxnSpPr>
          <p:cNvPr id="38" name="Düz Ok Bağlayıcısı 37">
            <a:extLst>
              <a:ext uri="{FF2B5EF4-FFF2-40B4-BE49-F238E27FC236}">
                <a16:creationId xmlns:a16="http://schemas.microsoft.com/office/drawing/2014/main" id="{53228F81-C762-4F8E-AE9E-B68E3B6DC9EF}"/>
              </a:ext>
            </a:extLst>
          </p:cNvPr>
          <p:cNvCxnSpPr>
            <a:cxnSpLocks/>
            <a:stCxn id="33" idx="1"/>
            <a:endCxn id="36" idx="3"/>
          </p:cNvCxnSpPr>
          <p:nvPr/>
        </p:nvCxnSpPr>
        <p:spPr>
          <a:xfrm flipH="1">
            <a:off x="2978509" y="4228335"/>
            <a:ext cx="1635835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Metin kutusu 42">
            <a:extLst>
              <a:ext uri="{FF2B5EF4-FFF2-40B4-BE49-F238E27FC236}">
                <a16:creationId xmlns:a16="http://schemas.microsoft.com/office/drawing/2014/main" id="{71A50F4A-2F80-4089-997A-6ABED0253C14}"/>
              </a:ext>
            </a:extLst>
          </p:cNvPr>
          <p:cNvSpPr txBox="1"/>
          <p:nvPr/>
        </p:nvSpPr>
        <p:spPr>
          <a:xfrm>
            <a:off x="1265130" y="5499603"/>
            <a:ext cx="1793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Remote Control</a:t>
            </a:r>
            <a:endParaRPr lang="en-US" dirty="0"/>
          </a:p>
        </p:txBody>
      </p:sp>
      <p:sp>
        <p:nvSpPr>
          <p:cNvPr id="75" name="Dikdörtgen: Yuvarlatılmış Köşeler 74">
            <a:extLst>
              <a:ext uri="{FF2B5EF4-FFF2-40B4-BE49-F238E27FC236}">
                <a16:creationId xmlns:a16="http://schemas.microsoft.com/office/drawing/2014/main" id="{46F8857F-773C-4860-AA3F-91BA08F04615}"/>
              </a:ext>
            </a:extLst>
          </p:cNvPr>
          <p:cNvSpPr/>
          <p:nvPr/>
        </p:nvSpPr>
        <p:spPr>
          <a:xfrm>
            <a:off x="6096000" y="459038"/>
            <a:ext cx="5667375" cy="574207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Metin kutusu 78">
            <a:extLst>
              <a:ext uri="{FF2B5EF4-FFF2-40B4-BE49-F238E27FC236}">
                <a16:creationId xmlns:a16="http://schemas.microsoft.com/office/drawing/2014/main" id="{2711AAF0-CB23-48B8-923D-1C0ABF67F3D7}"/>
              </a:ext>
            </a:extLst>
          </p:cNvPr>
          <p:cNvSpPr txBox="1"/>
          <p:nvPr/>
        </p:nvSpPr>
        <p:spPr>
          <a:xfrm>
            <a:off x="7963388" y="6231252"/>
            <a:ext cx="1939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On-Board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83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8FDADEF-0F1F-49A3-A16B-62154ACC9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Test </a:t>
            </a:r>
            <a:r>
              <a:rPr lang="tr-TR" dirty="0" err="1"/>
              <a:t>Results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AD3438C-563D-4C7E-8882-C1791C9EB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RC </a:t>
            </a:r>
            <a:r>
              <a:rPr lang="tr-TR" dirty="0" err="1"/>
              <a:t>Transmitter</a:t>
            </a:r>
            <a:r>
              <a:rPr lang="tr-TR" dirty="0"/>
              <a:t> </a:t>
            </a:r>
            <a:r>
              <a:rPr lang="tr-TR" dirty="0" err="1"/>
              <a:t>Tests</a:t>
            </a:r>
            <a:r>
              <a:rPr lang="tr-TR" dirty="0"/>
              <a:t>:</a:t>
            </a:r>
          </a:p>
          <a:p>
            <a:pPr lvl="1"/>
            <a:r>
              <a:rPr lang="tr-TR" dirty="0" err="1"/>
              <a:t>Range</a:t>
            </a:r>
            <a:r>
              <a:rPr lang="tr-TR" dirty="0"/>
              <a:t>: </a:t>
            </a:r>
          </a:p>
          <a:p>
            <a:pPr lvl="2"/>
            <a:r>
              <a:rPr lang="tr-TR" dirty="0" err="1"/>
              <a:t>Line</a:t>
            </a:r>
            <a:r>
              <a:rPr lang="tr-TR" dirty="0"/>
              <a:t> of </a:t>
            </a:r>
            <a:r>
              <a:rPr lang="tr-TR" dirty="0" err="1"/>
              <a:t>Sight</a:t>
            </a:r>
            <a:r>
              <a:rPr lang="tr-TR" dirty="0"/>
              <a:t>     : </a:t>
            </a:r>
            <a:r>
              <a:rPr lang="tr-TR" dirty="0" err="1"/>
              <a:t>Around</a:t>
            </a:r>
            <a:r>
              <a:rPr lang="tr-TR" dirty="0"/>
              <a:t> 250m</a:t>
            </a:r>
          </a:p>
          <a:p>
            <a:pPr lvl="2"/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Obstacles</a:t>
            </a:r>
            <a:r>
              <a:rPr lang="tr-TR" dirty="0"/>
              <a:t>: </a:t>
            </a:r>
            <a:r>
              <a:rPr lang="tr-TR" dirty="0" err="1"/>
              <a:t>Around</a:t>
            </a:r>
            <a:r>
              <a:rPr lang="tr-TR" dirty="0"/>
              <a:t> 100m</a:t>
            </a:r>
          </a:p>
          <a:p>
            <a:r>
              <a:rPr lang="tr-TR" dirty="0"/>
              <a:t>Sensor </a:t>
            </a:r>
            <a:r>
              <a:rPr lang="tr-TR" dirty="0" err="1"/>
              <a:t>Tests</a:t>
            </a:r>
            <a:r>
              <a:rPr lang="tr-TR" dirty="0"/>
              <a:t>:</a:t>
            </a:r>
          </a:p>
          <a:p>
            <a:pPr lvl="1"/>
            <a:r>
              <a:rPr lang="tr-TR" dirty="0" err="1"/>
              <a:t>Distance</a:t>
            </a:r>
            <a:r>
              <a:rPr lang="tr-TR" dirty="0"/>
              <a:t> Sensor (HCSR-04): </a:t>
            </a:r>
          </a:p>
          <a:p>
            <a:pPr lvl="2"/>
            <a:r>
              <a:rPr lang="tr-TR" dirty="0" err="1"/>
              <a:t>Measurement</a:t>
            </a:r>
            <a:r>
              <a:rPr lang="tr-TR" dirty="0"/>
              <a:t> </a:t>
            </a:r>
            <a:r>
              <a:rPr lang="tr-TR" dirty="0" err="1"/>
              <a:t>Range</a:t>
            </a:r>
            <a:r>
              <a:rPr lang="tr-TR" dirty="0"/>
              <a:t>: 1cm – 400cm [4]</a:t>
            </a:r>
          </a:p>
          <a:p>
            <a:pPr lvl="2"/>
            <a:r>
              <a:rPr lang="tr-TR" dirty="0" err="1"/>
              <a:t>Without</a:t>
            </a:r>
            <a:r>
              <a:rPr lang="tr-TR" dirty="0"/>
              <a:t> </a:t>
            </a:r>
            <a:r>
              <a:rPr lang="tr-TR" dirty="0" err="1"/>
              <a:t>Delay</a:t>
            </a:r>
            <a:r>
              <a:rPr lang="tr-TR" dirty="0"/>
              <a:t>            : 1cm – 50cm</a:t>
            </a:r>
          </a:p>
          <a:p>
            <a:pPr lvl="1"/>
            <a:r>
              <a:rPr lang="tr-TR" dirty="0" err="1"/>
              <a:t>Color</a:t>
            </a:r>
            <a:r>
              <a:rPr lang="tr-TR" dirty="0"/>
              <a:t> Sensor (TCS3200)</a:t>
            </a:r>
          </a:p>
          <a:p>
            <a:pPr lvl="2"/>
            <a:r>
              <a:rPr lang="tr-TR" dirty="0" err="1"/>
              <a:t>Requires</a:t>
            </a:r>
            <a:r>
              <a:rPr lang="tr-TR" dirty="0"/>
              <a:t> </a:t>
            </a:r>
            <a:r>
              <a:rPr lang="tr-TR" dirty="0" err="1"/>
              <a:t>good</a:t>
            </a:r>
            <a:r>
              <a:rPr lang="tr-TR" dirty="0"/>
              <a:t> </a:t>
            </a:r>
            <a:r>
              <a:rPr lang="tr-TR" dirty="0" err="1"/>
              <a:t>threshold</a:t>
            </a:r>
            <a:r>
              <a:rPr lang="tr-TR" dirty="0"/>
              <a:t> </a:t>
            </a:r>
            <a:r>
              <a:rPr lang="tr-TR" dirty="0" err="1"/>
              <a:t>adjusting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92629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773" y="1513630"/>
            <a:ext cx="6774453" cy="5073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0266E52-41C9-4D63-ADAE-DE9DF3EAC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0" y="-1220771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73298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>
            <a:extLst>
              <a:ext uri="{FF2B5EF4-FFF2-40B4-BE49-F238E27FC236}">
                <a16:creationId xmlns:a16="http://schemas.microsoft.com/office/drawing/2014/main" id="{6186D1AB-15BC-463E-B716-D8031E65D5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CONCLUSION</a:t>
            </a:r>
          </a:p>
        </p:txBody>
      </p:sp>
      <p:sp>
        <p:nvSpPr>
          <p:cNvPr id="5" name="Alt Başlık 4">
            <a:extLst>
              <a:ext uri="{FF2B5EF4-FFF2-40B4-BE49-F238E27FC236}">
                <a16:creationId xmlns:a16="http://schemas.microsoft.com/office/drawing/2014/main" id="{2C5F9CB3-78B7-42FA-88D5-F93454AC31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FATİH ÇAM</a:t>
            </a:r>
          </a:p>
        </p:txBody>
      </p:sp>
    </p:spTree>
    <p:extLst>
      <p:ext uri="{BB962C8B-B14F-4D97-AF65-F5344CB8AC3E}">
        <p14:creationId xmlns:p14="http://schemas.microsoft.com/office/powerpoint/2010/main" val="2866235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8D7BE20-B35E-428B-B161-F5371311E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DELIVERABLES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F811912-A4B8-4052-A480-C08CAA2CD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tr-TR" sz="4000" dirty="0" err="1"/>
              <a:t>Equipments</a:t>
            </a:r>
            <a:endParaRPr lang="tr-TR" sz="4000" dirty="0"/>
          </a:p>
          <a:p>
            <a:pPr marL="514350" indent="-514350">
              <a:buFont typeface="+mj-lt"/>
              <a:buAutoNum type="arabicPeriod"/>
            </a:pPr>
            <a:endParaRPr lang="tr-TR" sz="4000" dirty="0"/>
          </a:p>
          <a:p>
            <a:pPr marL="514350" indent="-514350">
              <a:buFont typeface="+mj-lt"/>
              <a:buAutoNum type="arabicPeriod"/>
            </a:pPr>
            <a:r>
              <a:rPr lang="tr-TR" sz="4000" dirty="0" err="1"/>
              <a:t>Documents</a:t>
            </a:r>
            <a:endParaRPr lang="tr-TR" sz="4000" dirty="0"/>
          </a:p>
          <a:p>
            <a:pPr marL="514350" indent="-514350">
              <a:buFont typeface="+mj-lt"/>
              <a:buAutoNum type="arabicPeriod"/>
            </a:pPr>
            <a:endParaRPr lang="tr-TR" sz="4000" dirty="0"/>
          </a:p>
          <a:p>
            <a:pPr marL="514350" indent="-514350">
              <a:buFont typeface="+mj-lt"/>
              <a:buAutoNum type="arabicPeriod"/>
            </a:pPr>
            <a:r>
              <a:rPr lang="tr-TR" sz="4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1358401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DCE854E-66EC-40A8-B111-780287162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EQUIPMENTS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B629E73-ADE2-4570-B879-76F8F864F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sz="3600" dirty="0" err="1"/>
              <a:t>Vehicle</a:t>
            </a:r>
            <a:r>
              <a:rPr lang="tr-TR" sz="3600" dirty="0"/>
              <a:t>(Robot)</a:t>
            </a:r>
          </a:p>
          <a:p>
            <a:r>
              <a:rPr lang="tr-TR" sz="3600" dirty="0"/>
              <a:t>Play </a:t>
            </a:r>
            <a:r>
              <a:rPr lang="tr-TR" sz="3600" dirty="0" err="1"/>
              <a:t>Field</a:t>
            </a:r>
            <a:endParaRPr lang="tr-TR" sz="3600" dirty="0"/>
          </a:p>
          <a:p>
            <a:r>
              <a:rPr lang="tr-TR" sz="3600" dirty="0" err="1"/>
              <a:t>Ball</a:t>
            </a:r>
            <a:endParaRPr lang="tr-TR" sz="3600" dirty="0"/>
          </a:p>
          <a:p>
            <a:r>
              <a:rPr lang="tr-TR" sz="3600" dirty="0" err="1"/>
              <a:t>Goals</a:t>
            </a:r>
            <a:endParaRPr lang="tr-TR" sz="3600" dirty="0"/>
          </a:p>
          <a:p>
            <a:r>
              <a:rPr lang="tr-TR" sz="3600" dirty="0"/>
              <a:t>Control </a:t>
            </a:r>
            <a:r>
              <a:rPr lang="tr-TR" sz="3600" dirty="0" err="1"/>
              <a:t>Interface</a:t>
            </a:r>
            <a:endParaRPr lang="tr-TR" sz="3600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972B46CD-20B8-48C1-B50D-2E8F2C8E0A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76" t="4978" r="6650" b="5340"/>
          <a:stretch/>
        </p:blipFill>
        <p:spPr>
          <a:xfrm rot="18371582">
            <a:off x="7468980" y="1890777"/>
            <a:ext cx="1286348" cy="1430494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ED23165E-90FD-4429-B90E-719DB1583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490" y="3776045"/>
            <a:ext cx="800458" cy="733130"/>
          </a:xfrm>
          <a:prstGeom prst="rect">
            <a:avLst/>
          </a:prstGeom>
        </p:spPr>
      </p:pic>
      <p:pic>
        <p:nvPicPr>
          <p:cNvPr id="6" name="image9.png">
            <a:extLst>
              <a:ext uri="{FF2B5EF4-FFF2-40B4-BE49-F238E27FC236}">
                <a16:creationId xmlns:a16="http://schemas.microsoft.com/office/drawing/2014/main" id="{3CAF4FD5-372C-44FA-86F5-24BC3A931E95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707087" y="3429000"/>
            <a:ext cx="2672328" cy="136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5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9B8DAE0-C7A1-4446-B7C2-1B3419614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DOCUMENTS </a:t>
            </a:r>
            <a:r>
              <a:rPr lang="tr-TR" dirty="0" err="1"/>
              <a:t>and</a:t>
            </a:r>
            <a:r>
              <a:rPr lang="tr-TR" dirty="0"/>
              <a:t> SOFTWARE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5A11662-D9FA-42EF-A632-4B88AFC97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sz="3600" dirty="0" err="1"/>
              <a:t>Warranty</a:t>
            </a:r>
            <a:endParaRPr lang="tr-TR" sz="3600" dirty="0"/>
          </a:p>
          <a:p>
            <a:pPr marL="0" indent="0">
              <a:buNone/>
            </a:pPr>
            <a:endParaRPr lang="tr-TR" sz="3600" dirty="0"/>
          </a:p>
          <a:p>
            <a:r>
              <a:rPr lang="tr-TR" sz="3600" dirty="0"/>
              <a:t>Manual</a:t>
            </a:r>
          </a:p>
          <a:p>
            <a:endParaRPr lang="tr-TR" sz="3600" dirty="0"/>
          </a:p>
          <a:p>
            <a:r>
              <a:rPr lang="tr-TR" sz="3600" dirty="0"/>
              <a:t>USB Flash Memory</a:t>
            </a:r>
          </a:p>
          <a:p>
            <a:endParaRPr lang="tr-TR" sz="3600" dirty="0"/>
          </a:p>
          <a:p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118398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1CCD57C-9511-4F34-A3D9-C614C13B4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COST ANALYSIS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F84F290D-EA3E-443A-8F4A-01C5DE1F9B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0680" y="995589"/>
            <a:ext cx="6134714" cy="486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682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>
            <a:extLst>
              <a:ext uri="{FF2B5EF4-FFF2-40B4-BE49-F238E27FC236}">
                <a16:creationId xmlns:a16="http://schemas.microsoft.com/office/drawing/2014/main" id="{9FDC9616-0016-4BEE-8DF2-3E4B97ED5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İçerik Yer Tutucusu 7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95471DBA-C2A5-436F-A8DC-71EA82B820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55" y="1182"/>
            <a:ext cx="10590245" cy="6856818"/>
          </a:xfrm>
        </p:spPr>
      </p:pic>
    </p:spTree>
    <p:extLst>
      <p:ext uri="{BB962C8B-B14F-4D97-AF65-F5344CB8AC3E}">
        <p14:creationId xmlns:p14="http://schemas.microsoft.com/office/powerpoint/2010/main" val="1623679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9708075-7962-4B0C-BC1A-35ED2AB0A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FUTURE PLAN</a:t>
            </a:r>
          </a:p>
        </p:txBody>
      </p:sp>
      <p:pic>
        <p:nvPicPr>
          <p:cNvPr id="1026" name="Picture 2" descr="https://justcreative.com/wp-content/uploads/2018/11/internet-of-things.jpg">
            <a:extLst>
              <a:ext uri="{FF2B5EF4-FFF2-40B4-BE49-F238E27FC236}">
                <a16:creationId xmlns:a16="http://schemas.microsoft.com/office/drawing/2014/main" id="{57CEC0A3-A6A6-41C8-BE66-580D17D6449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7" r="18920"/>
          <a:stretch/>
        </p:blipFill>
        <p:spPr bwMode="auto">
          <a:xfrm>
            <a:off x="4590661" y="878193"/>
            <a:ext cx="5271797" cy="4878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A2F0526A-89FE-4BB8-97EB-6292268EE3F1}"/>
              </a:ext>
            </a:extLst>
          </p:cNvPr>
          <p:cNvSpPr txBox="1"/>
          <p:nvPr/>
        </p:nvSpPr>
        <p:spPr>
          <a:xfrm>
            <a:off x="6096000" y="5757154"/>
            <a:ext cx="314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500" dirty="0" err="1"/>
              <a:t>Retrieved</a:t>
            </a:r>
            <a:r>
              <a:rPr lang="tr-TR" sz="1500" dirty="0"/>
              <a:t> </a:t>
            </a:r>
            <a:r>
              <a:rPr lang="tr-TR" sz="1500" dirty="0" err="1"/>
              <a:t>from</a:t>
            </a:r>
            <a:r>
              <a:rPr lang="tr-TR" sz="1500" dirty="0"/>
              <a:t>: </a:t>
            </a:r>
            <a:r>
              <a:rPr lang="tr-TR" sz="1600" dirty="0"/>
              <a:t>justcreative.com</a:t>
            </a:r>
            <a:endParaRPr lang="tr-TR" sz="1500" dirty="0"/>
          </a:p>
        </p:txBody>
      </p:sp>
    </p:spTree>
    <p:extLst>
      <p:ext uri="{BB962C8B-B14F-4D97-AF65-F5344CB8AC3E}">
        <p14:creationId xmlns:p14="http://schemas.microsoft.com/office/powerpoint/2010/main" val="71588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References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sz="1400" dirty="0"/>
              <a:t>[1] </a:t>
            </a:r>
            <a:r>
              <a:rPr lang="en-GB" sz="1400" dirty="0"/>
              <a:t>A. M. (n.d.). Twenty Two Words. Retrieved 2018, from https://static.twentytwowords.com/wp-content/uploads/Screen-Shot-2018-08-14-at-2.19.28-PM-675x474.png?fbclid=IwAR2DfbmaA_2RJD-hNQm5DRuFsQ1oEkLxTELoyMv1U1DuKNQjRdpRvPesLcg</a:t>
            </a:r>
            <a:endParaRPr lang="tr-TR" sz="1400" dirty="0"/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tr-TR" sz="1400" dirty="0"/>
              <a:t>[2] </a:t>
            </a:r>
            <a:r>
              <a:rPr lang="en-GB" sz="1400" dirty="0" err="1"/>
              <a:t>Gylenhall</a:t>
            </a:r>
            <a:r>
              <a:rPr lang="en-GB" sz="1400" dirty="0"/>
              <a:t>, M. (n.d.). Charging Lions. Retrieved 2015, from https://www.360nobs.com/2016/03/pastor-critical-condition-challenging-lions-national-park-prove-power/charging-lions/</a:t>
            </a:r>
          </a:p>
          <a:p>
            <a:pPr marL="0" indent="0">
              <a:buNone/>
            </a:pPr>
            <a:endParaRPr lang="tr-TR" sz="1400" dirty="0"/>
          </a:p>
          <a:p>
            <a:pPr marL="0" indent="0">
              <a:buNone/>
            </a:pPr>
            <a:r>
              <a:rPr lang="tr-TR" sz="1400" dirty="0"/>
              <a:t>[3] </a:t>
            </a:r>
            <a:r>
              <a:rPr lang="en-US" sz="1400" dirty="0"/>
              <a:t>ZIPPY </a:t>
            </a:r>
            <a:r>
              <a:rPr lang="en-US" sz="1400" dirty="0" err="1"/>
              <a:t>Flightmax</a:t>
            </a:r>
            <a:r>
              <a:rPr lang="en-US" sz="1400" dirty="0"/>
              <a:t> 5200mAh 2S2P 30C </a:t>
            </a:r>
            <a:r>
              <a:rPr lang="en-US" sz="1400" dirty="0" err="1"/>
              <a:t>Hardcase</a:t>
            </a:r>
            <a:r>
              <a:rPr lang="en-US" sz="1400" dirty="0"/>
              <a:t> Pack (ROAR APPROVED)</a:t>
            </a:r>
            <a:r>
              <a:rPr lang="tr-TR" sz="1400" dirty="0"/>
              <a:t>.</a:t>
            </a:r>
            <a:r>
              <a:rPr lang="en-US" sz="1400" dirty="0"/>
              <a:t> (</a:t>
            </a:r>
            <a:r>
              <a:rPr lang="tr-TR" sz="1400" dirty="0" err="1"/>
              <a:t>n.d</a:t>
            </a:r>
            <a:r>
              <a:rPr lang="tr-TR" sz="1400" dirty="0"/>
              <a:t>.</a:t>
            </a:r>
            <a:r>
              <a:rPr lang="en-US" sz="1400" dirty="0"/>
              <a:t>). Retrieved from</a:t>
            </a:r>
            <a:r>
              <a:rPr lang="tr-TR" sz="1400" dirty="0"/>
              <a:t> https://hobbyking.com/en_us/zippy-flightmax-5200mah-2s2p-30c-hardcase-pack-roar-approved-de.html</a:t>
            </a:r>
          </a:p>
          <a:p>
            <a:pPr marL="0" indent="0">
              <a:buNone/>
            </a:pPr>
            <a:endParaRPr lang="tr-TR" sz="1400" dirty="0"/>
          </a:p>
          <a:p>
            <a:pPr marL="0" indent="0">
              <a:buNone/>
            </a:pPr>
            <a:r>
              <a:rPr lang="tr-TR" sz="1400" dirty="0"/>
              <a:t>[4]</a:t>
            </a:r>
            <a:r>
              <a:rPr lang="en-GB" sz="1400" dirty="0"/>
              <a:t> M. (n.d.). Ultrasonic Ranging Module HC - SR04. Retrieved January 03, 2019, from https://www.mouser.com/ds/2/813/HCSR04-1022824.pdf</a:t>
            </a:r>
            <a:endParaRPr lang="tr-TR" sz="1400" dirty="0"/>
          </a:p>
          <a:p>
            <a:pPr marL="0" indent="0">
              <a:buNone/>
            </a:pPr>
            <a:endParaRPr lang="tr-TR" sz="1400" dirty="0"/>
          </a:p>
          <a:p>
            <a:pPr marL="0" indent="0">
              <a:buNone/>
            </a:pPr>
            <a:r>
              <a:rPr lang="tr-TR" sz="1400" dirty="0"/>
              <a:t>[5] J.M. (2018, </a:t>
            </a:r>
            <a:r>
              <a:rPr lang="tr-TR" sz="1400" dirty="0" err="1"/>
              <a:t>November</a:t>
            </a:r>
            <a:r>
              <a:rPr lang="tr-TR" sz="1400" dirty="0"/>
              <a:t> 19). </a:t>
            </a:r>
            <a:r>
              <a:rPr lang="en-GB" sz="1400" dirty="0"/>
              <a:t>Internet of Things: What It Is, How It Works, Examples and More</a:t>
            </a:r>
            <a:r>
              <a:rPr lang="tr-TR" sz="1400" dirty="0"/>
              <a:t>. </a:t>
            </a:r>
            <a:r>
              <a:rPr lang="tr-TR" sz="1400" dirty="0" err="1"/>
              <a:t>Retrieved</a:t>
            </a:r>
            <a:r>
              <a:rPr lang="tr-TR" sz="1400" dirty="0"/>
              <a:t> </a:t>
            </a:r>
            <a:r>
              <a:rPr lang="tr-TR" sz="1400" dirty="0" err="1"/>
              <a:t>January</a:t>
            </a:r>
            <a:r>
              <a:rPr lang="tr-TR" sz="1400" dirty="0"/>
              <a:t> 02.01.2019  </a:t>
            </a:r>
            <a:r>
              <a:rPr lang="tr-TR" sz="1400" dirty="0" err="1"/>
              <a:t>from</a:t>
            </a:r>
            <a:r>
              <a:rPr lang="tr-TR" sz="1400" dirty="0"/>
              <a:t> https://justcreative.com/2018/11/19/internet-of-things-explained/</a:t>
            </a:r>
          </a:p>
          <a:p>
            <a:pPr marL="0" indent="0">
              <a:buNone/>
            </a:pPr>
            <a:endParaRPr lang="tr-TR" sz="1400" dirty="0"/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30291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/>
              <a:t>References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Images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5V Stepper Motor 28BYJ-48 With Drive Test Module Board ULN2003. (</a:t>
            </a:r>
            <a:r>
              <a:rPr lang="en-US" sz="1200" dirty="0" err="1"/>
              <a:t>n.d.</a:t>
            </a:r>
            <a:r>
              <a:rPr lang="en-US" sz="1200" dirty="0"/>
              <a:t>). Retrieved from https://www.ebay.co.uk/itm/2PCS-5V-Stepper-Motor-28BYJ-48-With-Drive-Test-Module-Board-ULN2003-5-Line-4-Pha-/191877872118</a:t>
            </a:r>
            <a:endParaRPr lang="tr-TR" sz="1200" dirty="0"/>
          </a:p>
          <a:p>
            <a:r>
              <a:rPr lang="en-US" sz="1200" dirty="0"/>
              <a:t>Robot Platform | Knowledge | Wheel Control Theory. (</a:t>
            </a:r>
            <a:r>
              <a:rPr lang="en-US" sz="1200" dirty="0" err="1"/>
              <a:t>n.d.</a:t>
            </a:r>
            <a:r>
              <a:rPr lang="en-US" sz="1200" dirty="0"/>
              <a:t>). Retrieved from http://www.robotplatform.com/knowledge/Classification_of_Robots/wheel_control_theory.html</a:t>
            </a:r>
            <a:endParaRPr lang="tr-TR" sz="1200" dirty="0"/>
          </a:p>
          <a:p>
            <a:r>
              <a:rPr lang="tr-TR" sz="1200" dirty="0"/>
              <a:t>L298 </a:t>
            </a:r>
            <a:r>
              <a:rPr lang="tr-TR" sz="1200" dirty="0" err="1"/>
              <a:t>Stepper</a:t>
            </a:r>
            <a:r>
              <a:rPr lang="tr-TR" sz="1200" dirty="0"/>
              <a:t> Motor Driver</a:t>
            </a:r>
            <a:r>
              <a:rPr lang="en-US" sz="1200" dirty="0"/>
              <a:t>. (</a:t>
            </a:r>
            <a:r>
              <a:rPr lang="en-US" sz="1200" dirty="0" err="1"/>
              <a:t>n.d.</a:t>
            </a:r>
            <a:r>
              <a:rPr lang="en-US" sz="1200" dirty="0"/>
              <a:t>). Retrieved from</a:t>
            </a:r>
            <a:r>
              <a:rPr lang="tr-TR" sz="1200" dirty="0"/>
              <a:t> </a:t>
            </a:r>
            <a:r>
              <a:rPr lang="en-US" sz="1200" dirty="0"/>
              <a:t>http://www.ifuturetech.org/product/dc-stepper-motor-drive/</a:t>
            </a:r>
            <a:endParaRPr lang="tr-TR" sz="1200" dirty="0"/>
          </a:p>
          <a:p>
            <a:r>
              <a:rPr lang="tr-TR" sz="1200" dirty="0"/>
              <a:t>6V 350Rpm </a:t>
            </a:r>
            <a:r>
              <a:rPr lang="tr-TR" sz="1200" dirty="0" err="1"/>
              <a:t>Redüktörlü</a:t>
            </a:r>
            <a:r>
              <a:rPr lang="tr-TR" sz="1200" dirty="0"/>
              <a:t> Mikro DC Motor.</a:t>
            </a:r>
            <a:r>
              <a:rPr lang="en-US" sz="1200" dirty="0"/>
              <a:t> (</a:t>
            </a:r>
            <a:r>
              <a:rPr lang="en-US" sz="1200" dirty="0" err="1"/>
              <a:t>n.d.</a:t>
            </a:r>
            <a:r>
              <a:rPr lang="en-US" sz="1200" dirty="0"/>
              <a:t>). Retrieved from</a:t>
            </a:r>
            <a:r>
              <a:rPr lang="tr-TR" sz="1200" dirty="0"/>
              <a:t> https://www.robotzade.com/6V-350Rpm-Reduktorlu-Mikro-DC-Motor,PR-1171.html</a:t>
            </a:r>
          </a:p>
          <a:p>
            <a:r>
              <a:rPr lang="tr-TR" sz="1200" dirty="0" err="1"/>
              <a:t>FatShark</a:t>
            </a:r>
            <a:r>
              <a:rPr lang="tr-TR" sz="1200" dirty="0"/>
              <a:t> 700TVL CMOS FPV </a:t>
            </a:r>
            <a:r>
              <a:rPr lang="tr-TR" sz="1200" dirty="0" err="1"/>
              <a:t>Camera</a:t>
            </a:r>
            <a:r>
              <a:rPr lang="tr-TR" sz="1200" dirty="0"/>
              <a:t> V2 NTSC/PAL.</a:t>
            </a:r>
            <a:r>
              <a:rPr lang="en-US" sz="1200" dirty="0"/>
              <a:t> (</a:t>
            </a:r>
            <a:r>
              <a:rPr lang="en-US" sz="1200" dirty="0" err="1"/>
              <a:t>n.d.</a:t>
            </a:r>
            <a:r>
              <a:rPr lang="en-US" sz="1200" dirty="0"/>
              <a:t>). Retrieved from</a:t>
            </a:r>
            <a:r>
              <a:rPr lang="tr-TR" sz="1200" dirty="0"/>
              <a:t> https://hobbyking.com/en_us/fatshark-700tvl-cmos-fpv-camera-v2-ntsc-pal.html</a:t>
            </a:r>
          </a:p>
          <a:p>
            <a:r>
              <a:rPr lang="tr-TR" sz="1200" dirty="0" err="1"/>
              <a:t>Servo</a:t>
            </a:r>
            <a:r>
              <a:rPr lang="tr-TR" sz="1200" dirty="0"/>
              <a:t> Motor SG-90.</a:t>
            </a:r>
            <a:r>
              <a:rPr lang="en-US" sz="1200" dirty="0"/>
              <a:t> (</a:t>
            </a:r>
            <a:r>
              <a:rPr lang="tr-TR" sz="1200" dirty="0"/>
              <a:t>2017</a:t>
            </a:r>
            <a:r>
              <a:rPr lang="en-US" sz="1200" dirty="0"/>
              <a:t>). Retrieved from</a:t>
            </a:r>
            <a:r>
              <a:rPr lang="tr-TR" sz="1200" dirty="0"/>
              <a:t> https://components101.com/servo-motor-basics-pinout-datasheet</a:t>
            </a:r>
          </a:p>
          <a:p>
            <a:r>
              <a:rPr lang="en-US" sz="1200" dirty="0"/>
              <a:t>ZIPPY </a:t>
            </a:r>
            <a:r>
              <a:rPr lang="en-US" sz="1200" dirty="0" err="1"/>
              <a:t>Flightmax</a:t>
            </a:r>
            <a:r>
              <a:rPr lang="en-US" sz="1200" dirty="0"/>
              <a:t> 5200mAh 2S2P 30C </a:t>
            </a:r>
            <a:r>
              <a:rPr lang="en-US" sz="1200" dirty="0" err="1"/>
              <a:t>Hardcase</a:t>
            </a:r>
            <a:r>
              <a:rPr lang="en-US" sz="1200" dirty="0"/>
              <a:t> Pack (ROAR APPROVED)</a:t>
            </a:r>
            <a:r>
              <a:rPr lang="tr-TR" sz="1200" dirty="0"/>
              <a:t>.</a:t>
            </a:r>
            <a:r>
              <a:rPr lang="en-US" sz="1200" dirty="0"/>
              <a:t> (</a:t>
            </a:r>
            <a:r>
              <a:rPr lang="tr-TR" sz="1200" dirty="0" err="1"/>
              <a:t>n.d</a:t>
            </a:r>
            <a:r>
              <a:rPr lang="tr-TR" sz="1200" dirty="0"/>
              <a:t>.</a:t>
            </a:r>
            <a:r>
              <a:rPr lang="en-US" sz="1200" dirty="0"/>
              <a:t>). Retrieved from</a:t>
            </a:r>
            <a:r>
              <a:rPr lang="tr-TR" sz="1200" dirty="0"/>
              <a:t> https://hobbyking.com/en_us/zippy-flightmax-5200mah-2s2p-30c-hardcase-pack-roar-approved-de.html</a:t>
            </a:r>
          </a:p>
          <a:p>
            <a:r>
              <a:rPr lang="tr-TR" sz="1200" dirty="0" err="1"/>
              <a:t>FlySky</a:t>
            </a:r>
            <a:r>
              <a:rPr lang="tr-TR" sz="1200" dirty="0"/>
              <a:t> i6 </a:t>
            </a:r>
            <a:r>
              <a:rPr lang="tr-TR" sz="1200" dirty="0" err="1"/>
              <a:t>Transmitter</a:t>
            </a:r>
            <a:r>
              <a:rPr lang="tr-TR" sz="1200" dirty="0"/>
              <a:t>. (</a:t>
            </a:r>
            <a:r>
              <a:rPr lang="tr-TR" sz="1200" dirty="0" err="1"/>
              <a:t>n.d</a:t>
            </a:r>
            <a:r>
              <a:rPr lang="tr-TR" sz="1200" dirty="0"/>
              <a:t>). </a:t>
            </a:r>
            <a:r>
              <a:rPr lang="tr-TR" sz="1200" dirty="0" err="1"/>
              <a:t>Retrieved</a:t>
            </a:r>
            <a:r>
              <a:rPr lang="tr-TR" sz="1200" dirty="0"/>
              <a:t> </a:t>
            </a:r>
            <a:r>
              <a:rPr lang="tr-TR" sz="1200" dirty="0" err="1"/>
              <a:t>From</a:t>
            </a:r>
            <a:r>
              <a:rPr lang="tr-TR" sz="1200" dirty="0"/>
              <a:t> https://www.banggood.com/tr/FlySky-FS-i6-2_4G-6CH-AFHDS-RC-Transmitter-With-FS-iA6-Receiver-p-922606.html?ID=42482&amp;cur_warehouse=CN</a:t>
            </a:r>
          </a:p>
          <a:p>
            <a:r>
              <a:rPr lang="tr-TR" sz="1200" dirty="0"/>
              <a:t>J.M. (2018, </a:t>
            </a:r>
            <a:r>
              <a:rPr lang="tr-TR" sz="1200" dirty="0" err="1"/>
              <a:t>November</a:t>
            </a:r>
            <a:r>
              <a:rPr lang="tr-TR" sz="1200" dirty="0"/>
              <a:t> 19). </a:t>
            </a:r>
            <a:r>
              <a:rPr lang="en-GB" sz="1200" dirty="0"/>
              <a:t>Internet of Things: What It Is, How It Works, Examples and More</a:t>
            </a:r>
            <a:r>
              <a:rPr lang="tr-TR" sz="1200" dirty="0"/>
              <a:t>. </a:t>
            </a:r>
            <a:r>
              <a:rPr lang="tr-TR" sz="1200" dirty="0" err="1"/>
              <a:t>Retrieved</a:t>
            </a:r>
            <a:r>
              <a:rPr lang="tr-TR" sz="1200" dirty="0"/>
              <a:t> </a:t>
            </a:r>
            <a:r>
              <a:rPr lang="tr-TR" sz="1200" dirty="0" err="1"/>
              <a:t>January</a:t>
            </a:r>
            <a:r>
              <a:rPr lang="tr-TR" sz="1200" dirty="0"/>
              <a:t> 02.01.2019  </a:t>
            </a:r>
            <a:r>
              <a:rPr lang="tr-TR" sz="1200" dirty="0" err="1"/>
              <a:t>from</a:t>
            </a:r>
            <a:r>
              <a:rPr lang="tr-TR" sz="1200" dirty="0"/>
              <a:t> https://justcreative.com/2018/11/19/internet-of-things-explained/</a:t>
            </a:r>
          </a:p>
          <a:p>
            <a:pPr marL="0" indent="0">
              <a:buNone/>
            </a:pPr>
            <a:endParaRPr lang="tr-TR" sz="1200" dirty="0"/>
          </a:p>
          <a:p>
            <a:pPr marL="0" indent="0">
              <a:buNone/>
            </a:pPr>
            <a:endParaRPr lang="tr-TR" sz="1200" dirty="0"/>
          </a:p>
          <a:p>
            <a:pPr marL="0" indent="0">
              <a:buNone/>
            </a:pPr>
            <a:endParaRPr lang="tr-TR" sz="1200" dirty="0"/>
          </a:p>
          <a:p>
            <a:pPr marL="0" indent="0">
              <a:buNone/>
            </a:pPr>
            <a:endParaRPr lang="tr-TR" sz="1200" dirty="0"/>
          </a:p>
          <a:p>
            <a:pPr marL="0" indent="0">
              <a:buNone/>
            </a:pPr>
            <a:endParaRPr lang="tr-TR" sz="1200" dirty="0"/>
          </a:p>
          <a:p>
            <a:pPr marL="0" indent="0">
              <a:buNone/>
            </a:pPr>
            <a:endParaRPr lang="tr-TR" sz="1200" dirty="0"/>
          </a:p>
          <a:p>
            <a:pPr marL="0" indent="0">
              <a:buNone/>
            </a:pPr>
            <a:endParaRPr lang="tr-TR" sz="1200" dirty="0"/>
          </a:p>
          <a:p>
            <a:pPr marL="0" indent="0">
              <a:buNone/>
            </a:pPr>
            <a:endParaRPr lang="tr-TR" sz="1200" dirty="0"/>
          </a:p>
          <a:p>
            <a:pPr marL="0" indent="0">
              <a:buNone/>
            </a:pPr>
            <a:endParaRPr lang="tr-TR" sz="1200" dirty="0"/>
          </a:p>
          <a:p>
            <a:pPr marL="0" indent="0">
              <a:buNone/>
            </a:pPr>
            <a:endParaRPr lang="tr-TR" sz="1200" dirty="0"/>
          </a:p>
        </p:txBody>
      </p:sp>
    </p:spTree>
    <p:extLst>
      <p:ext uri="{BB962C8B-B14F-4D97-AF65-F5344CB8AC3E}">
        <p14:creationId xmlns:p14="http://schemas.microsoft.com/office/powerpoint/2010/main" val="2425349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4919" y="471944"/>
            <a:ext cx="10515600" cy="1325563"/>
          </a:xfrm>
        </p:spPr>
        <p:txBody>
          <a:bodyPr/>
          <a:lstStyle/>
          <a:p>
            <a:r>
              <a:rPr lang="en-US" dirty="0"/>
              <a:t>Pro</a:t>
            </a:r>
            <a:r>
              <a:rPr lang="tr-TR" dirty="0" err="1"/>
              <a:t>blem</a:t>
            </a:r>
            <a:r>
              <a:rPr lang="en-US" dirty="0"/>
              <a:t> Statement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3841" y="2156407"/>
            <a:ext cx="880624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-</a:t>
            </a:r>
            <a:r>
              <a:rPr lang="en-US" dirty="0">
                <a:solidFill>
                  <a:srgbClr val="FF0000"/>
                </a:solidFill>
              </a:rPr>
              <a:t>Remotely</a:t>
            </a:r>
            <a:r>
              <a:rPr lang="en-US" dirty="0"/>
              <a:t> Operated Robots 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>
                <a:solidFill>
                  <a:srgbClr val="FF0000"/>
                </a:solidFill>
              </a:rPr>
              <a:t>Hexagonal</a:t>
            </a:r>
            <a:r>
              <a:rPr lang="en-US" dirty="0"/>
              <a:t> Playfield</a:t>
            </a:r>
          </a:p>
          <a:p>
            <a:pPr marL="0" indent="0">
              <a:buNone/>
            </a:pPr>
            <a:r>
              <a:rPr lang="en-US" dirty="0"/>
              <a:t>-Ball may  </a:t>
            </a:r>
            <a:r>
              <a:rPr lang="en-US" dirty="0">
                <a:solidFill>
                  <a:srgbClr val="FF0000"/>
                </a:solidFill>
              </a:rPr>
              <a:t>not be </a:t>
            </a:r>
            <a:r>
              <a:rPr lang="en-US" dirty="0"/>
              <a:t> scooped or carried by the robots</a:t>
            </a:r>
          </a:p>
          <a:p>
            <a:pPr marL="0" indent="0">
              <a:buNone/>
            </a:pPr>
            <a:r>
              <a:rPr lang="en-US" dirty="0"/>
              <a:t>- Wi-Fi Protocol or Wired Connections Prohibited </a:t>
            </a:r>
          </a:p>
          <a:p>
            <a:pPr marL="0" indent="0">
              <a:buNone/>
            </a:pPr>
            <a:r>
              <a:rPr lang="en-US" dirty="0"/>
              <a:t>-Confinement to only </a:t>
            </a:r>
            <a:r>
              <a:rPr lang="en-US" dirty="0">
                <a:solidFill>
                  <a:srgbClr val="FF0000"/>
                </a:solidFill>
              </a:rPr>
              <a:t>half </a:t>
            </a:r>
            <a:r>
              <a:rPr lang="en-US" dirty="0"/>
              <a:t>of the entire playfield </a:t>
            </a:r>
          </a:p>
          <a:p>
            <a:pPr marL="0" indent="0">
              <a:buNone/>
            </a:pPr>
            <a:r>
              <a:rPr lang="en-US" dirty="0"/>
              <a:t>- Ball Transferred to Opponent’s field within </a:t>
            </a:r>
            <a:r>
              <a:rPr lang="en-US" dirty="0">
                <a:solidFill>
                  <a:srgbClr val="FF0000"/>
                </a:solidFill>
              </a:rPr>
              <a:t>20s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-Target Budget: </a:t>
            </a:r>
            <a:r>
              <a:rPr lang="en-US" dirty="0">
                <a:solidFill>
                  <a:srgbClr val="FF0000"/>
                </a:solidFill>
              </a:rPr>
              <a:t>$ 200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1324" y="277784"/>
            <a:ext cx="2017513" cy="16526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32" y="471944"/>
            <a:ext cx="1836874" cy="1386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0472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Effective Obstacle Avoidance </a:t>
            </a:r>
          </a:p>
          <a:p>
            <a:r>
              <a:rPr lang="en-US" dirty="0"/>
              <a:t>Low latency Video Transmission </a:t>
            </a:r>
          </a:p>
          <a:p>
            <a:r>
              <a:rPr lang="en-US" dirty="0"/>
              <a:t>Strong Yet Low Powered Shooting Mechanism </a:t>
            </a:r>
          </a:p>
          <a:p>
            <a:r>
              <a:rPr lang="en-US" dirty="0"/>
              <a:t>Efficient Defense and Attack Maneuvers</a:t>
            </a:r>
          </a:p>
          <a:p>
            <a:r>
              <a:rPr lang="en-US" dirty="0"/>
              <a:t>Economical Yet Cost Effective Solutions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572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Transmission Subsystem</a:t>
            </a:r>
            <a:endParaRPr lang="tr-TR" dirty="0"/>
          </a:p>
          <a:p>
            <a:r>
              <a:rPr lang="en-US" dirty="0"/>
              <a:t>Electro-Mechanical and Power Subsystem </a:t>
            </a:r>
          </a:p>
          <a:p>
            <a:r>
              <a:rPr lang="en-US" dirty="0"/>
              <a:t>Control and Sensor  Subsystem </a:t>
            </a:r>
          </a:p>
          <a:p>
            <a:r>
              <a:rPr lang="en-US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254151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811CEEB-B5B2-4411-A971-883815C039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err="1"/>
              <a:t>Transmission</a:t>
            </a:r>
            <a:r>
              <a:rPr lang="tr-TR" dirty="0"/>
              <a:t> Subsystem </a:t>
            </a:r>
            <a:endParaRPr lang="en-US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81D798EA-AAD2-4C02-8189-1A90A18962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Recep GÜNAY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04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988E3F5-9F1B-4DE8-951D-896B0330C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Problem Statement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7DA6CF5-6C30-41F9-89EC-E38E6D184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Range</a:t>
            </a:r>
            <a:r>
              <a:rPr lang="tr-TR" dirty="0"/>
              <a:t>:</a:t>
            </a:r>
          </a:p>
          <a:p>
            <a:pPr lvl="1"/>
            <a:r>
              <a:rPr lang="tr-TR" dirty="0"/>
              <a:t>A </a:t>
            </a:r>
            <a:r>
              <a:rPr lang="tr-TR" dirty="0" err="1"/>
              <a:t>range</a:t>
            </a:r>
            <a:r>
              <a:rPr lang="tr-TR" dirty="0"/>
              <a:t> of </a:t>
            </a:r>
            <a:r>
              <a:rPr lang="tr-TR" dirty="0" err="1"/>
              <a:t>up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30m</a:t>
            </a:r>
          </a:p>
          <a:p>
            <a:endParaRPr lang="tr-TR" dirty="0"/>
          </a:p>
          <a:p>
            <a:r>
              <a:rPr lang="tr-TR" dirty="0" err="1"/>
              <a:t>Interference</a:t>
            </a:r>
            <a:r>
              <a:rPr lang="tr-TR" dirty="0"/>
              <a:t>:</a:t>
            </a:r>
          </a:p>
          <a:p>
            <a:pPr lvl="1"/>
            <a:r>
              <a:rPr lang="tr-TR" dirty="0" err="1"/>
              <a:t>Interference</a:t>
            </a:r>
            <a:r>
              <a:rPr lang="tr-TR" dirty="0"/>
              <a:t> </a:t>
            </a:r>
            <a:r>
              <a:rPr lang="tr-TR" dirty="0" err="1"/>
              <a:t>free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Latency</a:t>
            </a:r>
            <a:r>
              <a:rPr lang="tr-TR" dirty="0"/>
              <a:t>:</a:t>
            </a:r>
          </a:p>
          <a:p>
            <a:pPr lvl="1"/>
            <a:r>
              <a:rPr lang="tr-TR" dirty="0" err="1"/>
              <a:t>Low</a:t>
            </a:r>
            <a:r>
              <a:rPr lang="tr-TR" dirty="0"/>
              <a:t> </a:t>
            </a:r>
            <a:r>
              <a:rPr lang="tr-TR" dirty="0" err="1"/>
              <a:t>latency</a:t>
            </a: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3906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7D7B3A5-37C8-422E-A8BA-98EFCCAAA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Hardware </a:t>
            </a:r>
            <a:r>
              <a:rPr lang="tr-TR" dirty="0" err="1"/>
              <a:t>Implementation</a:t>
            </a:r>
            <a:endParaRPr lang="en-US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A68BC67-76BF-4D63-9F7D-11A8C811D8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266" y="1690688"/>
            <a:ext cx="6391468" cy="4793600"/>
          </a:xfrm>
        </p:spPr>
      </p:pic>
    </p:spTree>
    <p:extLst>
      <p:ext uri="{BB962C8B-B14F-4D97-AF65-F5344CB8AC3E}">
        <p14:creationId xmlns:p14="http://schemas.microsoft.com/office/powerpoint/2010/main" val="269740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1003</Words>
  <Application>Microsoft Office PowerPoint</Application>
  <PresentationFormat>Geniş ekran</PresentationFormat>
  <Paragraphs>225</Paragraphs>
  <Slides>38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Teması</vt:lpstr>
      <vt:lpstr>PowerPoint Sunusu</vt:lpstr>
      <vt:lpstr>PowerPoint Sunusu</vt:lpstr>
      <vt:lpstr>PowerPoint Sunusu</vt:lpstr>
      <vt:lpstr>Problem Statement </vt:lpstr>
      <vt:lpstr>Expectations </vt:lpstr>
      <vt:lpstr>Outline  </vt:lpstr>
      <vt:lpstr>Transmission Subsystem </vt:lpstr>
      <vt:lpstr>Problem Statement and Requirements</vt:lpstr>
      <vt:lpstr>Hardware Implementation</vt:lpstr>
      <vt:lpstr>Solutions</vt:lpstr>
      <vt:lpstr>Test Results </vt:lpstr>
      <vt:lpstr>Test Results</vt:lpstr>
      <vt:lpstr>Alternative Solutions</vt:lpstr>
      <vt:lpstr>Electromechanical &amp; Power Subsystem</vt:lpstr>
      <vt:lpstr>Outline</vt:lpstr>
      <vt:lpstr>Mechanical Design</vt:lpstr>
      <vt:lpstr>Mechanical Design</vt:lpstr>
      <vt:lpstr>Shooting Mechanism</vt:lpstr>
      <vt:lpstr>Actuator System</vt:lpstr>
      <vt:lpstr>PowerPoint Sunusu</vt:lpstr>
      <vt:lpstr>Camera Movement</vt:lpstr>
      <vt:lpstr>Power</vt:lpstr>
      <vt:lpstr>Power Analysis of Robot</vt:lpstr>
      <vt:lpstr>Control Subsystem </vt:lpstr>
      <vt:lpstr>Problem Statement and Requirements</vt:lpstr>
      <vt:lpstr>Solutions</vt:lpstr>
      <vt:lpstr>PowerPoint Sunusu</vt:lpstr>
      <vt:lpstr>Implementation</vt:lpstr>
      <vt:lpstr>Test Results</vt:lpstr>
      <vt:lpstr>CONCLUSION</vt:lpstr>
      <vt:lpstr>DELIVERABLES</vt:lpstr>
      <vt:lpstr>EQUIPMENTS</vt:lpstr>
      <vt:lpstr>DOCUMENTS and SOFTWARE</vt:lpstr>
      <vt:lpstr>COST ANALYSIS</vt:lpstr>
      <vt:lpstr>PowerPoint Sunusu</vt:lpstr>
      <vt:lpstr>FUTURE PLAN</vt:lpstr>
      <vt:lpstr>References</vt:lpstr>
      <vt:lpstr>References for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 Subsystem </dc:title>
  <dc:creator>Fatih çalış</dc:creator>
  <cp:lastModifiedBy>Fatih çalış</cp:lastModifiedBy>
  <cp:revision>49</cp:revision>
  <dcterms:created xsi:type="dcterms:W3CDTF">2019-01-01T14:39:51Z</dcterms:created>
  <dcterms:modified xsi:type="dcterms:W3CDTF">2019-01-03T07:47:00Z</dcterms:modified>
</cp:coreProperties>
</file>

<file path=docProps/thumbnail.jpeg>
</file>